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embedTrueTypeFonts="1" saveSubsetFonts="1">
  <p:sldMasterIdLst>
    <p:sldMasterId id="2147483682" r:id="rId1"/>
  </p:sldMasterIdLst>
  <p:notesMasterIdLst>
    <p:notesMasterId r:id="rId29"/>
  </p:notesMasterIdLst>
  <p:handoutMasterIdLst>
    <p:handoutMasterId r:id="rId30"/>
  </p:handoutMasterIdLst>
  <p:sldIdLst>
    <p:sldId id="425" r:id="rId2"/>
    <p:sldId id="257" r:id="rId3"/>
    <p:sldId id="421" r:id="rId4"/>
    <p:sldId id="426" r:id="rId5"/>
    <p:sldId id="424" r:id="rId6"/>
    <p:sldId id="399" r:id="rId7"/>
    <p:sldId id="400" r:id="rId8"/>
    <p:sldId id="401" r:id="rId9"/>
    <p:sldId id="402" r:id="rId10"/>
    <p:sldId id="403" r:id="rId11"/>
    <p:sldId id="404" r:id="rId12"/>
    <p:sldId id="405" r:id="rId13"/>
    <p:sldId id="406" r:id="rId14"/>
    <p:sldId id="407" r:id="rId15"/>
    <p:sldId id="408" r:id="rId16"/>
    <p:sldId id="409" r:id="rId17"/>
    <p:sldId id="410" r:id="rId18"/>
    <p:sldId id="411" r:id="rId19"/>
    <p:sldId id="412" r:id="rId20"/>
    <p:sldId id="413" r:id="rId21"/>
    <p:sldId id="414" r:id="rId22"/>
    <p:sldId id="415" r:id="rId23"/>
    <p:sldId id="416" r:id="rId24"/>
    <p:sldId id="417" r:id="rId25"/>
    <p:sldId id="418" r:id="rId26"/>
    <p:sldId id="419" r:id="rId27"/>
    <p:sldId id="340" r:id="rId28"/>
  </p:sldIdLst>
  <p:sldSz cx="9144000" cy="6858000" type="screen4x3"/>
  <p:notesSz cx="6858000" cy="9144000"/>
  <p:embeddedFontLst>
    <p:embeddedFont>
      <p:font typeface="Calibri" pitchFamily="34" charset="0"/>
      <p:regular r:id="rId31"/>
      <p:bold r:id="rId32"/>
      <p:italic r:id="rId33"/>
      <p:boldItalic r:id="rId34"/>
    </p:embeddedFont>
    <p:embeddedFont>
      <p:font typeface="B Yekan" pitchFamily="2" charset="-78"/>
      <p:regular r:id="rId35"/>
    </p:embeddedFont>
    <p:embeddedFont>
      <p:font typeface="Tahoma" pitchFamily="34" charset="0"/>
      <p:regular r:id="rId36"/>
      <p:bold r:id="rId37"/>
    </p:embeddedFont>
    <p:embeddedFont>
      <p:font typeface="B Mitra" pitchFamily="2" charset="-78"/>
      <p:regular r:id="rId38"/>
      <p:bold r:id="rId39"/>
    </p:embeddedFont>
    <p:embeddedFont>
      <p:font typeface="Wingdings 2" pitchFamily="18" charset="2"/>
      <p:regular r:id="rId40"/>
    </p:embeddedFont>
  </p:embeddedFont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97D"/>
    <a:srgbClr val="DCE6E6"/>
    <a:srgbClr val="DFEF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673" autoAdjust="0"/>
    <p:restoredTop sz="91261" autoAdjust="0"/>
  </p:normalViewPr>
  <p:slideViewPr>
    <p:cSldViewPr>
      <p:cViewPr>
        <p:scale>
          <a:sx n="75" d="100"/>
          <a:sy n="75" d="100"/>
        </p:scale>
        <p:origin x="-144" y="106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54" d="100"/>
          <a:sy n="54" d="100"/>
        </p:scale>
        <p:origin x="-224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15EBBB7-143F-4931-AAA9-B5836374C62F}" type="datetimeFigureOut">
              <a:rPr lang="en-US" smtClean="0"/>
              <a:t>3/20/2013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1CDF59C-6532-42EC-9896-0E9850E9BE3D}" type="slidenum">
              <a:rPr lang="en-US" smtClean="0"/>
              <a:t>‹#›</a:t>
            </a:fld>
            <a:endParaRPr lang="en-US"/>
          </a:p>
        </p:txBody>
      </p:sp>
    </p:spTree>
    <p:extLst>
      <p:ext uri="{BB962C8B-B14F-4D97-AF65-F5344CB8AC3E}">
        <p14:creationId xmlns:p14="http://schemas.microsoft.com/office/powerpoint/2010/main" val="1395368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D77975-0D84-4C2A-AE7D-CEB5AFDE0C52}" type="datetimeFigureOut">
              <a:rPr lang="en-US" smtClean="0"/>
              <a:t>3/20/2013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E3B6B7-5EAF-49BD-B43B-78F44115AE19}" type="slidenum">
              <a:rPr lang="en-US" smtClean="0"/>
              <a:t>‹#›</a:t>
            </a:fld>
            <a:endParaRPr lang="en-US"/>
          </a:p>
        </p:txBody>
      </p:sp>
    </p:spTree>
    <p:extLst>
      <p:ext uri="{BB962C8B-B14F-4D97-AF65-F5344CB8AC3E}">
        <p14:creationId xmlns:p14="http://schemas.microsoft.com/office/powerpoint/2010/main" val="3751187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3</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4</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5</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6</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7</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8</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9</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10</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11</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12</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13</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14</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15</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16</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17</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18</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19</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20</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21</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22</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23</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24</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25</a:t>
            </a:fld>
            <a:endParaRPr lang="en-US"/>
          </a:p>
        </p:txBody>
      </p:sp>
    </p:spTree>
    <p:extLst>
      <p:ext uri="{BB962C8B-B14F-4D97-AF65-F5344CB8AC3E}">
        <p14:creationId xmlns:p14="http://schemas.microsoft.com/office/powerpoint/2010/main" val="12055217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AE3B6B7-5EAF-49BD-B43B-78F44115AE19}" type="slidenum">
              <a:rPr lang="en-US" smtClean="0"/>
              <a:t>26</a:t>
            </a:fld>
            <a:endParaRPr lang="en-US"/>
          </a:p>
        </p:txBody>
      </p:sp>
    </p:spTree>
    <p:extLst>
      <p:ext uri="{BB962C8B-B14F-4D97-AF65-F5344CB8AC3E}">
        <p14:creationId xmlns:p14="http://schemas.microsoft.com/office/powerpoint/2010/main" val="120552175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farsi.khamenei.ir/"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farsi.khamenei.ir/" TargetMode="External"/><Relationship Id="rId1" Type="http://schemas.openxmlformats.org/officeDocument/2006/relationships/slideMaster" Target="../slideMasters/slideMaster1.xml"/><Relationship Id="rId4" Type="http://schemas.openxmlformats.org/officeDocument/2006/relationships/slide" Target="../slides/slide2.xml"/></Relationships>
</file>

<file path=ppt/slideLayouts/_rels/slideLayout3.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image" Target="../media/image5.png"/><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 Target="../slides/slide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4" Type="http://schemas.microsoft.com/office/2007/relationships/hdphoto" Target="../media/hdphoto1.wdp"/><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s>
</file>

<file path=ppt/slideLayouts/_rels/slideLayout6.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1295400" y="2387404"/>
            <a:ext cx="6400800" cy="2413196"/>
          </a:xfrm>
        </p:spPr>
        <p:txBody>
          <a:bodyPr/>
          <a:lstStyle>
            <a:lvl1pPr marL="0" indent="0" algn="ctr">
              <a:buNone/>
              <a:defRPr sz="2600">
                <a:solidFill>
                  <a:schemeClr val="tx2"/>
                </a:solidFill>
                <a:cs typeface="+mn-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17" name="Footer Placeholder 16"/>
          <p:cNvSpPr>
            <a:spLocks noGrp="1"/>
          </p:cNvSpPr>
          <p:nvPr>
            <p:ph type="ftr" sz="quarter" idx="11"/>
          </p:nvPr>
        </p:nvSpPr>
        <p:spPr/>
        <p:txBody>
          <a:bodyPr/>
          <a:lstStyle/>
          <a:p>
            <a:endParaRPr lang="fa-IR"/>
          </a:p>
        </p:txBody>
      </p:sp>
      <p:sp>
        <p:nvSpPr>
          <p:cNvPr id="7" name="Rectangle 6"/>
          <p:cNvSpPr/>
          <p:nvPr/>
        </p:nvSpPr>
        <p:spPr>
          <a:xfrm>
            <a:off x="-1805" y="1449303"/>
            <a:ext cx="9144000" cy="827569"/>
          </a:xfrm>
          <a:prstGeom prst="rect">
            <a:avLst/>
          </a:prstGeom>
          <a:solidFill>
            <a:schemeClr val="accent1"/>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805" y="1396720"/>
            <a:ext cx="9144000" cy="120580"/>
          </a:xfrm>
          <a:prstGeom prst="rect">
            <a:avLst/>
          </a:prstGeom>
          <a:solidFill>
            <a:schemeClr val="accent1">
              <a:lumMod val="40000"/>
              <a:lumOff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1805" y="2276872"/>
            <a:ext cx="9144000" cy="110532"/>
          </a:xfrm>
          <a:prstGeom prst="rect">
            <a:avLst/>
          </a:prstGeom>
          <a:solidFill>
            <a:schemeClr val="accent1">
              <a:lumMod val="5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1"/>
            <a:ext cx="8229600" cy="770941"/>
          </a:xfrm>
        </p:spPr>
        <p:txBody>
          <a:bodyPr anchor="ctr">
            <a:normAutofit/>
          </a:bodyPr>
          <a:lstStyle>
            <a:lvl1pPr algn="ctr">
              <a:defRPr lang="en-US" sz="3200" dirty="0">
                <a:solidFill>
                  <a:srgbClr val="FFFFFF"/>
                </a:solidFill>
                <a:cs typeface="+mj-cs"/>
              </a:defRPr>
            </a:lvl1pPr>
          </a:lstStyle>
          <a:p>
            <a:r>
              <a:rPr kumimoji="0" lang="en-US" smtClean="0"/>
              <a:t>Click to edit Master title style</a:t>
            </a:r>
            <a:endParaRPr kumimoji="0" lang="en-US"/>
          </a:p>
        </p:txBody>
      </p:sp>
      <p:pic>
        <p:nvPicPr>
          <p:cNvPr id="14" name="Picture 44">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64778" y="4926795"/>
            <a:ext cx="2968415" cy="685172"/>
          </a:xfrm>
          <a:prstGeom prst="rect">
            <a:avLst/>
          </a:prstGeom>
          <a:noFill/>
          <a:ln w="9525">
            <a:noFill/>
            <a:miter lim="800000"/>
            <a:headEnd/>
            <a:tailEnd/>
          </a:ln>
          <a:effectLst/>
        </p:spPr>
      </p:pic>
      <p:sp>
        <p:nvSpPr>
          <p:cNvPr id="2" name="TextBox 1"/>
          <p:cNvSpPr txBox="1"/>
          <p:nvPr/>
        </p:nvSpPr>
        <p:spPr>
          <a:xfrm>
            <a:off x="2920825" y="508030"/>
            <a:ext cx="3312368" cy="400110"/>
          </a:xfrm>
          <a:prstGeom prst="rect">
            <a:avLst/>
          </a:prstGeom>
          <a:noFill/>
        </p:spPr>
        <p:txBody>
          <a:bodyPr wrap="square" rtlCol="1">
            <a:spAutoFit/>
          </a:bodyPr>
          <a:lstStyle/>
          <a:p>
            <a:pPr algn="ctr"/>
            <a:r>
              <a:rPr lang="fa-IR" sz="2000" smtClean="0">
                <a:solidFill>
                  <a:schemeClr val="accent1">
                    <a:lumMod val="75000"/>
                  </a:schemeClr>
                </a:solidFill>
                <a:cs typeface="B Mitra" pitchFamily="2" charset="-78"/>
              </a:rPr>
              <a:t>بسم الله الرحمن</a:t>
            </a:r>
            <a:r>
              <a:rPr lang="fa-IR" sz="2000" baseline="0" smtClean="0">
                <a:solidFill>
                  <a:schemeClr val="accent1">
                    <a:lumMod val="75000"/>
                  </a:schemeClr>
                </a:solidFill>
                <a:cs typeface="B Mitra" pitchFamily="2" charset="-78"/>
              </a:rPr>
              <a:t> الرحیم</a:t>
            </a:r>
            <a:endParaRPr lang="fa-IR" sz="2000">
              <a:solidFill>
                <a:schemeClr val="accent1">
                  <a:lumMod val="75000"/>
                </a:schemeClr>
              </a:solidFill>
              <a:cs typeface="B Mitra" pitchFamily="2" charset="-78"/>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30622"/>
            <a:ext cx="7772400" cy="598078"/>
          </a:xfrm>
        </p:spPr>
        <p:txBody>
          <a:bodyPr>
            <a:normAutofit/>
          </a:bodyPr>
          <a:lstStyle>
            <a:lvl1pPr algn="ctr">
              <a:defRPr sz="2800">
                <a:solidFill>
                  <a:schemeClr val="accent1"/>
                </a:solidFill>
                <a:cs typeface="+mj-cs"/>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5" name="Footer Placeholder 4"/>
          <p:cNvSpPr>
            <a:spLocks noGrp="1"/>
          </p:cNvSpPr>
          <p:nvPr>
            <p:ph type="ftr" sz="quarter" idx="11"/>
          </p:nvPr>
        </p:nvSpPr>
        <p:spPr/>
        <p:txBody>
          <a:bodyPr/>
          <a:lstStyle/>
          <a:p>
            <a:endParaRPr lang="fa-IR"/>
          </a:p>
        </p:txBody>
      </p:sp>
      <p:sp>
        <p:nvSpPr>
          <p:cNvPr id="8" name="Content Placeholder 7"/>
          <p:cNvSpPr>
            <a:spLocks noGrp="1"/>
          </p:cNvSpPr>
          <p:nvPr>
            <p:ph sz="quarter" idx="1"/>
          </p:nvPr>
        </p:nvSpPr>
        <p:spPr>
          <a:xfrm>
            <a:off x="685800" y="1043735"/>
            <a:ext cx="7772400" cy="4976065"/>
          </a:xfrm>
        </p:spPr>
        <p:txBody>
          <a:bodyPr vert="horz"/>
          <a:lstStyle>
            <a:lvl1pPr>
              <a:defRPr>
                <a:solidFill>
                  <a:schemeClr val="accent1">
                    <a:lumMod val="50000"/>
                  </a:schemeClr>
                </a:solidFill>
                <a:cs typeface="+mn-cs"/>
              </a:defRPr>
            </a:lvl1pPr>
            <a:lvl2pPr>
              <a:defRPr>
                <a:solidFill>
                  <a:schemeClr val="accent1"/>
                </a:solidFill>
                <a:cs typeface="+mn-cs"/>
              </a:defRPr>
            </a:lvl2pPr>
            <a:lvl3pPr>
              <a:defRPr>
                <a:solidFill>
                  <a:schemeClr val="accent1"/>
                </a:solidFill>
                <a:cs typeface="+mn-cs"/>
              </a:defRPr>
            </a:lvl3pPr>
            <a:lvl4pPr>
              <a:defRPr>
                <a:solidFill>
                  <a:schemeClr val="accent1"/>
                </a:solidFill>
                <a:cs typeface="+mn-cs"/>
              </a:defRPr>
            </a:lvl4pPr>
            <a:lvl5pPr>
              <a:defRPr>
                <a:solidFill>
                  <a:schemeClr val="accent1"/>
                </a:solidFill>
                <a:cs typeface="+mn-cs"/>
              </a:defRPr>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7" name="Rectangle 6"/>
          <p:cNvSpPr/>
          <p:nvPr/>
        </p:nvSpPr>
        <p:spPr>
          <a:xfrm>
            <a:off x="0" y="6453336"/>
            <a:ext cx="9144000" cy="404664"/>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50000"/>
                </a:schemeClr>
              </a:solidFill>
            </a:endParaRPr>
          </a:p>
        </p:txBody>
      </p:sp>
      <p:pic>
        <p:nvPicPr>
          <p:cNvPr id="9" name="Picture 44">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73221" y="6136035"/>
            <a:ext cx="1861037" cy="429567"/>
          </a:xfrm>
          <a:prstGeom prst="rect">
            <a:avLst/>
          </a:prstGeom>
          <a:noFill/>
          <a:ln w="9525">
            <a:noFill/>
            <a:miter lim="800000"/>
            <a:headEnd/>
            <a:tailEnd/>
          </a:ln>
          <a:effectLst/>
        </p:spPr>
      </p:pic>
      <p:sp>
        <p:nvSpPr>
          <p:cNvPr id="10" name="Title 1"/>
          <p:cNvSpPr txBox="1">
            <a:spLocks/>
          </p:cNvSpPr>
          <p:nvPr/>
        </p:nvSpPr>
        <p:spPr>
          <a:xfrm>
            <a:off x="6507215" y="6472241"/>
            <a:ext cx="1449161" cy="362558"/>
          </a:xfrm>
          <a:prstGeom prst="rect">
            <a:avLst/>
          </a:prstGeom>
        </p:spPr>
        <p:txBody>
          <a:bodyPr lIns="36000" tIns="36000" rIns="36000" bIns="36000" anchor="ctr" anchorCtr="0">
            <a:noAutofit/>
          </a:bodyPr>
          <a:lstStyle>
            <a:lvl1pPr algn="l" rtl="1" eaLnBrk="1" latinLnBrk="0" hangingPunct="1">
              <a:spcBef>
                <a:spcPct val="0"/>
              </a:spcBef>
              <a:buNone/>
              <a:defRPr kumimoji="0" sz="4000" kern="1200">
                <a:solidFill>
                  <a:schemeClr val="tx2"/>
                </a:solidFill>
                <a:latin typeface="+mj-lt"/>
                <a:ea typeface="+mj-ea"/>
                <a:cs typeface="+mj-cs"/>
              </a:defRPr>
            </a:lvl1pPr>
          </a:lstStyle>
          <a:p>
            <a:pPr algn="l"/>
            <a:r>
              <a:rPr lang="fa-IR" sz="1200" b="1" dirty="0" smtClean="0">
                <a:ln/>
                <a:solidFill>
                  <a:schemeClr val="accent1">
                    <a:lumMod val="20000"/>
                    <a:lumOff val="80000"/>
                  </a:schemeClr>
                </a:solidFill>
                <a:latin typeface="Arial" pitchFamily="34" charset="0"/>
                <a:cs typeface="+mn-cs"/>
              </a:rPr>
              <a:t>شما اینجا هستید: </a:t>
            </a:r>
            <a:endParaRPr lang="en-US" sz="1200" dirty="0">
              <a:solidFill>
                <a:schemeClr val="accent1">
                  <a:lumMod val="20000"/>
                  <a:lumOff val="80000"/>
                </a:schemeClr>
              </a:solidFill>
              <a:latin typeface="B Titi"/>
              <a:ea typeface="+mn-ea"/>
              <a:cs typeface="+mn-cs"/>
            </a:endParaRPr>
          </a:p>
        </p:txBody>
      </p:sp>
      <p:sp>
        <p:nvSpPr>
          <p:cNvPr id="14" name="Text Placeholder 13"/>
          <p:cNvSpPr>
            <a:spLocks noGrp="1"/>
          </p:cNvSpPr>
          <p:nvPr>
            <p:ph type="body" sz="quarter" idx="13" hasCustomPrompt="1"/>
          </p:nvPr>
        </p:nvSpPr>
        <p:spPr>
          <a:xfrm>
            <a:off x="467544" y="6472238"/>
            <a:ext cx="5994666" cy="361950"/>
          </a:xfrm>
        </p:spPr>
        <p:txBody>
          <a:bodyPr anchor="ctr">
            <a:normAutofit/>
          </a:bodyPr>
          <a:lstStyle>
            <a:lvl1pPr marL="0" indent="0">
              <a:buNone/>
              <a:defRPr sz="1200" b="1">
                <a:solidFill>
                  <a:schemeClr val="accent1">
                    <a:lumMod val="20000"/>
                    <a:lumOff val="80000"/>
                  </a:schemeClr>
                </a:solidFill>
                <a:cs typeface="+mn-cs"/>
              </a:defRPr>
            </a:lvl1pPr>
          </a:lstStyle>
          <a:p>
            <a:pPr lvl="0"/>
            <a:r>
              <a:rPr lang="fa-IR" dirty="0" smtClean="0"/>
              <a:t>برای تایپ موقعیت اسلاید کلیک کن</a:t>
            </a:r>
            <a:endParaRPr lang="en-US" dirty="0" smtClean="0"/>
          </a:p>
        </p:txBody>
      </p:sp>
      <p:sp>
        <p:nvSpPr>
          <p:cNvPr id="16" name="Rounded Rectangle 15">
            <a:hlinkClick r:id="" action="ppaction://hlinkshowjump?jump=lastslideviewed"/>
          </p:cNvPr>
          <p:cNvSpPr/>
          <p:nvPr/>
        </p:nvSpPr>
        <p:spPr>
          <a:xfrm>
            <a:off x="2071729" y="6513487"/>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بازگشت</a:t>
            </a:r>
            <a:endParaRPr lang="fa-IR" dirty="0">
              <a:solidFill>
                <a:schemeClr val="tx2"/>
              </a:solidFill>
            </a:endParaRPr>
          </a:p>
        </p:txBody>
      </p:sp>
      <p:sp>
        <p:nvSpPr>
          <p:cNvPr id="17" name="Rounded Rectangle 16">
            <a:hlinkClick r:id="rId4" action="ppaction://hlinksldjump"/>
          </p:cNvPr>
          <p:cNvSpPr/>
          <p:nvPr/>
        </p:nvSpPr>
        <p:spPr>
          <a:xfrm>
            <a:off x="1099671" y="6513487"/>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55000" lnSpcReduction="20000"/>
          </a:bodyPr>
          <a:lstStyle/>
          <a:p>
            <a:pPr algn="ctr" rtl="0"/>
            <a:r>
              <a:rPr lang="fa-IR" dirty="0" smtClean="0">
                <a:solidFill>
                  <a:schemeClr val="tx2"/>
                </a:solidFill>
              </a:rPr>
              <a:t>فهرست اصلی</a:t>
            </a:r>
            <a:endParaRPr lang="fa-IR" dirty="0">
              <a:solidFill>
                <a:schemeClr val="tx2"/>
              </a:solidFill>
            </a:endParaRPr>
          </a:p>
        </p:txBody>
      </p:sp>
      <p:sp>
        <p:nvSpPr>
          <p:cNvPr id="18" name="Rounded Rectangle 17">
            <a:hlinkClick r:id="" action="ppaction://hlinkshowjump?jump=endshow"/>
          </p:cNvPr>
          <p:cNvSpPr/>
          <p:nvPr/>
        </p:nvSpPr>
        <p:spPr>
          <a:xfrm>
            <a:off x="595565" y="6495487"/>
            <a:ext cx="432048" cy="288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smtClean="0">
                <a:solidFill>
                  <a:schemeClr val="tx2"/>
                </a:solidFill>
              </a:rPr>
              <a:t>خروج</a:t>
            </a:r>
            <a:endParaRPr lang="fa-IR">
              <a:solidFill>
                <a:schemeClr val="tx2"/>
              </a:solidFill>
            </a:endParaRPr>
          </a:p>
        </p:txBody>
      </p:sp>
      <p:sp>
        <p:nvSpPr>
          <p:cNvPr id="15" name="Rounded Rectangle 14">
            <a:hlinkClick r:id="rId4" action="ppaction://hlinksldjump"/>
          </p:cNvPr>
          <p:cNvSpPr/>
          <p:nvPr/>
        </p:nvSpPr>
        <p:spPr>
          <a:xfrm>
            <a:off x="4017645" y="6513487"/>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dirty="0" smtClean="0">
                <a:solidFill>
                  <a:schemeClr val="tx2"/>
                </a:solidFill>
              </a:rPr>
              <a:t>صفحه اول</a:t>
            </a:r>
            <a:endParaRPr lang="fa-IR" dirty="0">
              <a:solidFill>
                <a:schemeClr val="tx2"/>
              </a:solidFill>
            </a:endParaRPr>
          </a:p>
        </p:txBody>
      </p:sp>
      <p:sp>
        <p:nvSpPr>
          <p:cNvPr id="19" name="Rounded Rectangle 18">
            <a:hlinkClick r:id="" action="ppaction://hlinkshowjump?jump=previousslide"/>
          </p:cNvPr>
          <p:cNvSpPr/>
          <p:nvPr/>
        </p:nvSpPr>
        <p:spPr>
          <a:xfrm>
            <a:off x="3043837" y="6513487"/>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dirty="0" smtClean="0">
                <a:solidFill>
                  <a:schemeClr val="tx2"/>
                </a:solidFill>
              </a:rPr>
              <a:t>صفحه</a:t>
            </a:r>
            <a:r>
              <a:rPr lang="fa-IR" baseline="0" dirty="0" smtClean="0">
                <a:solidFill>
                  <a:schemeClr val="tx2"/>
                </a:solidFill>
              </a:rPr>
              <a:t> قبلی</a:t>
            </a:r>
            <a:endParaRPr lang="fa-IR" dirty="0">
              <a:solidFill>
                <a:schemeClr val="tx2"/>
              </a:solidFill>
            </a:endParaRPr>
          </a:p>
        </p:txBody>
      </p:sp>
      <p:sp>
        <p:nvSpPr>
          <p:cNvPr id="20" name="Slide Number Placeholder 5"/>
          <p:cNvSpPr txBox="1">
            <a:spLocks/>
          </p:cNvSpPr>
          <p:nvPr/>
        </p:nvSpPr>
        <p:spPr>
          <a:xfrm>
            <a:off x="54000" y="6454800"/>
            <a:ext cx="457200" cy="403200"/>
          </a:xfrm>
          <a:prstGeom prst="rect">
            <a:avLst/>
          </a:prstGeom>
          <a:solidFill>
            <a:schemeClr val="accent1">
              <a:lumMod val="75000"/>
            </a:schemeClr>
          </a:solidFill>
        </p:spPr>
        <p:txBody>
          <a:bodyPr wrap="none" lIns="0" tIns="0" rIns="0" bIns="0" anchor="ctr" anchorCtr="1">
            <a:noAutofit/>
          </a:bodyPr>
          <a:lstStyle>
            <a:defPPr>
              <a:defRPr lang="fa-IR"/>
            </a:defPPr>
            <a:lvl1pPr marL="0" algn="ctr" defTabSz="914400" rtl="1" eaLnBrk="1" latinLnBrk="0" hangingPunct="1">
              <a:defRPr kumimoji="0" sz="1400" kern="1200">
                <a:solidFill>
                  <a:srgbClr val="FFFFFF"/>
                </a:solidFill>
                <a:latin typeface="+mj-lt"/>
                <a:ea typeface="+mj-ea"/>
                <a:cs typeface="+mj-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5E9510F5-C48B-49F7-9228-EA773E6F3292}" type="slidenum">
              <a:rPr lang="fa-IR" smtClean="0"/>
              <a:pPr/>
              <a:t>‹#›</a:t>
            </a:fld>
            <a:endParaRPr lang="fa-IR"/>
          </a:p>
        </p:txBody>
      </p:sp>
      <p:sp>
        <p:nvSpPr>
          <p:cNvPr id="21" name="Slide Number Placeholder 5"/>
          <p:cNvSpPr txBox="1">
            <a:spLocks/>
          </p:cNvSpPr>
          <p:nvPr/>
        </p:nvSpPr>
        <p:spPr>
          <a:xfrm>
            <a:off x="54000" y="6454800"/>
            <a:ext cx="457200" cy="403200"/>
          </a:xfrm>
          <a:prstGeom prst="rect">
            <a:avLst/>
          </a:prstGeom>
          <a:solidFill>
            <a:schemeClr val="accent1">
              <a:lumMod val="75000"/>
            </a:schemeClr>
          </a:solidFill>
        </p:spPr>
        <p:txBody>
          <a:bodyPr wrap="none" lIns="0" tIns="0" rIns="0" bIns="0" anchor="ctr" anchorCtr="1">
            <a:noAutofit/>
          </a:bodyPr>
          <a:lstStyle>
            <a:defPPr>
              <a:defRPr lang="fa-IR"/>
            </a:defPPr>
            <a:lvl1pPr marL="0" algn="ctr" defTabSz="914400" rtl="1" eaLnBrk="1" latinLnBrk="0" hangingPunct="1">
              <a:defRPr kumimoji="0" sz="1400" kern="1200">
                <a:solidFill>
                  <a:srgbClr val="FFFFFF"/>
                </a:solidFill>
                <a:latin typeface="+mj-lt"/>
                <a:ea typeface="+mj-ea"/>
                <a:cs typeface="+mj-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5E9510F5-C48B-49F7-9228-EA773E6F3292}"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952500"/>
            <a:ext cx="7772400" cy="1362075"/>
          </a:xfrm>
        </p:spPr>
        <p:txBody>
          <a:bodyPr anchor="b" anchorCtr="0">
            <a:normAutofit/>
          </a:bodyPr>
          <a:lstStyle>
            <a:lvl1pPr algn="r">
              <a:buNone/>
              <a:defRPr sz="2800" b="0" cap="none"/>
            </a:lvl1pPr>
          </a:lstStyle>
          <a:p>
            <a:r>
              <a:rPr kumimoji="0" lang="en-US" smtClean="0"/>
              <a:t>Click to edit Master title style</a:t>
            </a:r>
            <a:endParaRPr kumimoji="0" lang="en-US" dirty="0"/>
          </a:p>
        </p:txBody>
      </p:sp>
      <p:sp>
        <p:nvSpPr>
          <p:cNvPr id="3" name="Text Placeholder 2"/>
          <p:cNvSpPr>
            <a:spLocks noGrp="1"/>
          </p:cNvSpPr>
          <p:nvPr>
            <p:ph type="body" idx="1"/>
          </p:nvPr>
        </p:nvSpPr>
        <p:spPr>
          <a:xfrm>
            <a:off x="722313" y="2547938"/>
            <a:ext cx="7772400" cy="737046"/>
          </a:xfrm>
        </p:spPr>
        <p:txBody>
          <a:bodyPr anchor="t" anchorCtr="0">
            <a:normAutofit/>
          </a:bodyPr>
          <a:lstStyle>
            <a:lvl1pPr marL="0" indent="0" algn="l">
              <a:buNone/>
              <a:defRPr sz="2000">
                <a:solidFill>
                  <a:schemeClr val="accent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5" name="Footer Placeholder 4"/>
          <p:cNvSpPr>
            <a:spLocks noGrp="1"/>
          </p:cNvSpPr>
          <p:nvPr>
            <p:ph type="ftr" sz="quarter" idx="11"/>
          </p:nvPr>
        </p:nvSpPr>
        <p:spPr>
          <a:xfrm>
            <a:off x="800100" y="6172200"/>
            <a:ext cx="4000500" cy="457200"/>
          </a:xfrm>
        </p:spPr>
        <p:txBody>
          <a:bodyPr/>
          <a:lstStyle/>
          <a:p>
            <a:endParaRPr lang="fa-IR"/>
          </a:p>
        </p:txBody>
      </p:sp>
      <p:sp>
        <p:nvSpPr>
          <p:cNvPr id="7" name="Rectangle 6"/>
          <p:cNvSpPr/>
          <p:nvPr/>
        </p:nvSpPr>
        <p:spPr>
          <a:xfrm flipV="1">
            <a:off x="69413" y="2376830"/>
            <a:ext cx="9009272"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7" y="2341475"/>
            <a:ext cx="9009538" cy="45719"/>
          </a:xfrm>
          <a:prstGeom prst="rect">
            <a:avLst/>
          </a:prstGeom>
          <a:solidFill>
            <a:schemeClr val="accent1">
              <a:lumMod val="40000"/>
              <a:lumOff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7" y="2468880"/>
            <a:ext cx="9010378" cy="45720"/>
          </a:xfrm>
          <a:prstGeom prst="rect">
            <a:avLst/>
          </a:prstGeom>
          <a:solidFill>
            <a:schemeClr val="accent1">
              <a:lumMod val="5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7" name="Rectangle 16"/>
          <p:cNvSpPr/>
          <p:nvPr/>
        </p:nvSpPr>
        <p:spPr>
          <a:xfrm>
            <a:off x="0" y="6453336"/>
            <a:ext cx="9144000" cy="404664"/>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50000"/>
                </a:schemeClr>
              </a:solidFill>
            </a:endParaRPr>
          </a:p>
        </p:txBody>
      </p:sp>
      <p:sp>
        <p:nvSpPr>
          <p:cNvPr id="13" name="Slide Number Placeholder 5"/>
          <p:cNvSpPr txBox="1">
            <a:spLocks/>
          </p:cNvSpPr>
          <p:nvPr/>
        </p:nvSpPr>
        <p:spPr>
          <a:xfrm>
            <a:off x="54000" y="6454800"/>
            <a:ext cx="457200" cy="403200"/>
          </a:xfrm>
          <a:prstGeom prst="rect">
            <a:avLst/>
          </a:prstGeom>
          <a:solidFill>
            <a:schemeClr val="accent1">
              <a:lumMod val="75000"/>
            </a:schemeClr>
          </a:solidFill>
        </p:spPr>
        <p:txBody>
          <a:bodyPr wrap="none" lIns="0" tIns="0" rIns="0" bIns="0" anchor="ctr" anchorCtr="1">
            <a:noAutofit/>
          </a:bodyPr>
          <a:lstStyle>
            <a:defPPr>
              <a:defRPr lang="fa-IR"/>
            </a:defPPr>
            <a:lvl1pPr marL="0" algn="ctr" defTabSz="914400" rtl="1" eaLnBrk="1" latinLnBrk="0" hangingPunct="1">
              <a:defRPr kumimoji="0" sz="1400" kern="1200">
                <a:solidFill>
                  <a:srgbClr val="FFFFFF"/>
                </a:solidFill>
                <a:latin typeface="+mj-lt"/>
                <a:ea typeface="+mj-ea"/>
                <a:cs typeface="+mj-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5E9510F5-C48B-49F7-9228-EA773E6F3292}" type="slidenum">
              <a:rPr lang="fa-IR" smtClean="0"/>
              <a:pPr/>
              <a:t>‹#›</a:t>
            </a:fld>
            <a:endParaRPr lang="fa-IR"/>
          </a:p>
        </p:txBody>
      </p:sp>
      <p:sp>
        <p:nvSpPr>
          <p:cNvPr id="14" name="Rounded Rectangle 13">
            <a:hlinkClick r:id="rId2" action="ppaction://hlinksldjump"/>
          </p:cNvPr>
          <p:cNvSpPr/>
          <p:nvPr/>
        </p:nvSpPr>
        <p:spPr>
          <a:xfrm>
            <a:off x="2986200" y="6538640"/>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صفحه اول</a:t>
            </a:r>
            <a:endParaRPr lang="fa-IR" dirty="0">
              <a:solidFill>
                <a:schemeClr val="tx2"/>
              </a:solidFill>
            </a:endParaRPr>
          </a:p>
        </p:txBody>
      </p:sp>
      <p:sp>
        <p:nvSpPr>
          <p:cNvPr id="16" name="Rounded Rectangle 15">
            <a:hlinkClick r:id="" action="ppaction://hlinkshowjump?jump=endshow"/>
          </p:cNvPr>
          <p:cNvSpPr/>
          <p:nvPr/>
        </p:nvSpPr>
        <p:spPr>
          <a:xfrm>
            <a:off x="518755" y="6520640"/>
            <a:ext cx="432048" cy="288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smtClean="0">
                <a:solidFill>
                  <a:schemeClr val="tx2"/>
                </a:solidFill>
              </a:rPr>
              <a:t>خروج</a:t>
            </a:r>
            <a:endParaRPr lang="fa-IR">
              <a:solidFill>
                <a:schemeClr val="tx2"/>
              </a:solidFill>
            </a:endParaRPr>
          </a:p>
        </p:txBody>
      </p:sp>
      <p:sp>
        <p:nvSpPr>
          <p:cNvPr id="19" name="Rounded Rectangle 18">
            <a:hlinkClick r:id="" action="ppaction://hlinkshowjump?jump=lastslideviewed"/>
          </p:cNvPr>
          <p:cNvSpPr/>
          <p:nvPr/>
        </p:nvSpPr>
        <p:spPr>
          <a:xfrm>
            <a:off x="1040284" y="6538640"/>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بازگشت</a:t>
            </a:r>
            <a:endParaRPr lang="fa-IR" dirty="0">
              <a:solidFill>
                <a:schemeClr val="tx2"/>
              </a:solidFill>
            </a:endParaRPr>
          </a:p>
        </p:txBody>
      </p:sp>
      <p:sp>
        <p:nvSpPr>
          <p:cNvPr id="20" name="Rounded Rectangle 19">
            <a:hlinkClick r:id="" action="ppaction://hlinkshowjump?jump=previousslide"/>
          </p:cNvPr>
          <p:cNvSpPr/>
          <p:nvPr/>
        </p:nvSpPr>
        <p:spPr>
          <a:xfrm>
            <a:off x="2012392" y="6538640"/>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dirty="0" smtClean="0">
                <a:solidFill>
                  <a:schemeClr val="tx2"/>
                </a:solidFill>
              </a:rPr>
              <a:t>صفحه</a:t>
            </a:r>
            <a:r>
              <a:rPr lang="fa-IR" baseline="0" dirty="0" smtClean="0">
                <a:solidFill>
                  <a:schemeClr val="tx2"/>
                </a:solidFill>
              </a:rPr>
              <a:t> قبلی</a:t>
            </a:r>
            <a:endParaRPr lang="fa-IR" dirty="0">
              <a:solidFill>
                <a:schemeClr val="tx2"/>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952500"/>
            <a:ext cx="7772400" cy="1362075"/>
          </a:xfrm>
        </p:spPr>
        <p:txBody>
          <a:bodyPr anchor="b" anchorCtr="0">
            <a:normAutofit/>
          </a:bodyPr>
          <a:lstStyle>
            <a:lvl1pPr algn="r">
              <a:buNone/>
              <a:defRPr sz="2800" b="0" cap="none"/>
            </a:lvl1pPr>
          </a:lstStyle>
          <a:p>
            <a:r>
              <a:rPr kumimoji="0" lang="en-US" smtClean="0"/>
              <a:t>Click to edit Master title style</a:t>
            </a:r>
            <a:endParaRPr kumimoji="0" lang="en-US" dirty="0"/>
          </a:p>
        </p:txBody>
      </p:sp>
      <p:sp>
        <p:nvSpPr>
          <p:cNvPr id="3" name="Text Placeholder 2"/>
          <p:cNvSpPr>
            <a:spLocks noGrp="1"/>
          </p:cNvSpPr>
          <p:nvPr>
            <p:ph type="body" idx="1"/>
          </p:nvPr>
        </p:nvSpPr>
        <p:spPr>
          <a:xfrm>
            <a:off x="722313" y="2547938"/>
            <a:ext cx="7772400" cy="737046"/>
          </a:xfrm>
        </p:spPr>
        <p:txBody>
          <a:bodyPr anchor="t" anchorCtr="0">
            <a:normAutofit/>
          </a:bodyPr>
          <a:lstStyle>
            <a:lvl1pPr marL="0" indent="0" algn="l">
              <a:buNone/>
              <a:defRPr sz="2000">
                <a:solidFill>
                  <a:schemeClr val="accent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5" name="Footer Placeholder 4"/>
          <p:cNvSpPr>
            <a:spLocks noGrp="1"/>
          </p:cNvSpPr>
          <p:nvPr>
            <p:ph type="ftr" sz="quarter" idx="11"/>
          </p:nvPr>
        </p:nvSpPr>
        <p:spPr>
          <a:xfrm>
            <a:off x="800100" y="6172200"/>
            <a:ext cx="4000500" cy="457200"/>
          </a:xfrm>
        </p:spPr>
        <p:txBody>
          <a:bodyPr/>
          <a:lstStyle/>
          <a:p>
            <a:endParaRPr lang="fa-IR"/>
          </a:p>
        </p:txBody>
      </p:sp>
      <p:sp>
        <p:nvSpPr>
          <p:cNvPr id="7" name="Rectangle 6"/>
          <p:cNvSpPr/>
          <p:nvPr/>
        </p:nvSpPr>
        <p:spPr>
          <a:xfrm flipV="1">
            <a:off x="69413" y="2376830"/>
            <a:ext cx="9009272"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7" y="2341475"/>
            <a:ext cx="9009538" cy="45719"/>
          </a:xfrm>
          <a:prstGeom prst="rect">
            <a:avLst/>
          </a:prstGeom>
          <a:solidFill>
            <a:schemeClr val="accent1">
              <a:lumMod val="40000"/>
              <a:lumOff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7" y="2468880"/>
            <a:ext cx="9010378" cy="45720"/>
          </a:xfrm>
          <a:prstGeom prst="rect">
            <a:avLst/>
          </a:prstGeom>
          <a:solidFill>
            <a:schemeClr val="accent1">
              <a:lumMod val="5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ounded Rectangle 13">
            <a:hlinkClick r:id="rId2" action="ppaction://hlinksldjump"/>
          </p:cNvPr>
          <p:cNvSpPr/>
          <p:nvPr/>
        </p:nvSpPr>
        <p:spPr>
          <a:xfrm>
            <a:off x="1871800" y="6399328"/>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صفحه اول</a:t>
            </a:r>
            <a:endParaRPr lang="fa-IR" dirty="0">
              <a:solidFill>
                <a:schemeClr val="tx2"/>
              </a:solidFill>
            </a:endParaRPr>
          </a:p>
        </p:txBody>
      </p:sp>
      <p:sp>
        <p:nvSpPr>
          <p:cNvPr id="15" name="Rounded Rectangle 14">
            <a:hlinkClick r:id="rId2" action="ppaction://hlinksldjump"/>
          </p:cNvPr>
          <p:cNvSpPr/>
          <p:nvPr/>
        </p:nvSpPr>
        <p:spPr>
          <a:xfrm>
            <a:off x="897646" y="6399328"/>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55000" lnSpcReduction="20000"/>
          </a:bodyPr>
          <a:lstStyle/>
          <a:p>
            <a:pPr algn="ctr" rtl="0"/>
            <a:r>
              <a:rPr lang="fa-IR" smtClean="0">
                <a:solidFill>
                  <a:schemeClr val="tx2"/>
                </a:solidFill>
              </a:rPr>
              <a:t>فهرست اصلی</a:t>
            </a:r>
            <a:endParaRPr lang="fa-IR">
              <a:solidFill>
                <a:schemeClr val="tx2"/>
              </a:solidFill>
            </a:endParaRPr>
          </a:p>
        </p:txBody>
      </p:sp>
      <p:sp>
        <p:nvSpPr>
          <p:cNvPr id="16" name="Rounded Rectangle 15">
            <a:hlinkClick r:id="" action="ppaction://hlinkshowjump?jump=endshow"/>
          </p:cNvPr>
          <p:cNvSpPr/>
          <p:nvPr/>
        </p:nvSpPr>
        <p:spPr>
          <a:xfrm>
            <a:off x="393540" y="6381328"/>
            <a:ext cx="432048" cy="288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smtClean="0">
                <a:solidFill>
                  <a:schemeClr val="tx2"/>
                </a:solidFill>
              </a:rPr>
              <a:t>خروج</a:t>
            </a:r>
            <a:endParaRPr lang="fa-IR">
              <a:solidFill>
                <a:schemeClr val="tx2"/>
              </a:solidFill>
            </a:endParaRPr>
          </a:p>
        </p:txBody>
      </p:sp>
    </p:spTree>
    <p:extLst>
      <p:ext uri="{BB962C8B-B14F-4D97-AF65-F5344CB8AC3E}">
        <p14:creationId xmlns:p14="http://schemas.microsoft.com/office/powerpoint/2010/main" val="581567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is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4" name="Footer Placeholder 3"/>
          <p:cNvSpPr>
            <a:spLocks noGrp="1"/>
          </p:cNvSpPr>
          <p:nvPr>
            <p:ph type="ftr" sz="quarter" idx="11"/>
          </p:nvPr>
        </p:nvSpPr>
        <p:spPr/>
        <p:txBody>
          <a:bodyPr/>
          <a:lstStyle/>
          <a:p>
            <a:endParaRPr lang="fa-IR" dirty="0"/>
          </a:p>
        </p:txBody>
      </p:sp>
      <p:sp>
        <p:nvSpPr>
          <p:cNvPr id="6" name="Content Placeholder 7"/>
          <p:cNvSpPr>
            <a:spLocks noGrp="1"/>
          </p:cNvSpPr>
          <p:nvPr>
            <p:ph sz="quarter" idx="1" hasCustomPrompt="1"/>
          </p:nvPr>
        </p:nvSpPr>
        <p:spPr>
          <a:xfrm>
            <a:off x="685800" y="1484784"/>
            <a:ext cx="7772400" cy="4535016"/>
          </a:xfrm>
        </p:spPr>
        <p:txBody>
          <a:bodyPr vert="horz"/>
          <a:lstStyle>
            <a:lvl1pPr>
              <a:lnSpc>
                <a:spcPct val="150000"/>
              </a:lnSpc>
              <a:defRPr sz="2800" b="0" cap="none" spc="0">
                <a:ln>
                  <a:noFill/>
                </a:ln>
                <a:solidFill>
                  <a:schemeClr val="tx2"/>
                </a:solidFill>
                <a:effectLst/>
                <a:cs typeface="+mn-cs"/>
              </a:defRPr>
            </a:lvl1pPr>
            <a:lvl2pPr marL="320040" indent="0" algn="r">
              <a:buNone/>
              <a:tabLst>
                <a:tab pos="5111750" algn="r"/>
              </a:tabLst>
              <a:defRPr sz="2000">
                <a:solidFill>
                  <a:schemeClr val="accent1"/>
                </a:solidFill>
                <a:cs typeface="+mn-cs"/>
              </a:defRPr>
            </a:lvl2pPr>
            <a:lvl3pPr>
              <a:defRPr>
                <a:solidFill>
                  <a:schemeClr val="accent1"/>
                </a:solidFill>
                <a:cs typeface="+mn-cs"/>
              </a:defRPr>
            </a:lvl3pPr>
            <a:lvl4pPr>
              <a:defRPr>
                <a:solidFill>
                  <a:schemeClr val="accent1"/>
                </a:solidFill>
                <a:cs typeface="+mn-cs"/>
              </a:defRPr>
            </a:lvl4pPr>
            <a:lvl5pPr>
              <a:defRPr>
                <a:solidFill>
                  <a:schemeClr val="accent1"/>
                </a:solidFill>
                <a:cs typeface="+mn-cs"/>
              </a:defRPr>
            </a:lvl5pPr>
          </a:lstStyle>
          <a:p>
            <a:pPr lvl="0" eaLnBrk="1" latinLnBrk="0" hangingPunct="1"/>
            <a:r>
              <a:rPr lang="fa-IR" dirty="0" smtClean="0"/>
              <a:t>سطح اول فهرست</a:t>
            </a:r>
            <a:endParaRPr lang="en-US" dirty="0" smtClean="0"/>
          </a:p>
          <a:p>
            <a:pPr lvl="1" eaLnBrk="1" latinLnBrk="0" hangingPunct="1"/>
            <a:r>
              <a:rPr lang="fa-IR" dirty="0" smtClean="0"/>
              <a:t>سطح دوم فهرست</a:t>
            </a:r>
            <a:endParaRPr lang="en-US" dirty="0" smtClean="0"/>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15" name="Rectangle 14"/>
          <p:cNvSpPr/>
          <p:nvPr/>
        </p:nvSpPr>
        <p:spPr>
          <a:xfrm>
            <a:off x="1805" y="857920"/>
            <a:ext cx="9144000" cy="72008"/>
          </a:xfrm>
          <a:prstGeom prst="rect">
            <a:avLst/>
          </a:prstGeom>
          <a:solidFill>
            <a:schemeClr val="accent1">
              <a:lumMod val="75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7" name="Rectangle 16"/>
          <p:cNvSpPr/>
          <p:nvPr/>
        </p:nvSpPr>
        <p:spPr>
          <a:xfrm>
            <a:off x="0" y="6453336"/>
            <a:ext cx="9144000" cy="404664"/>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50000"/>
                </a:schemeClr>
              </a:solidFill>
            </a:endParaRPr>
          </a:p>
        </p:txBody>
      </p:sp>
      <p:sp>
        <p:nvSpPr>
          <p:cNvPr id="16" name="Slide Number Placeholder 5"/>
          <p:cNvSpPr txBox="1">
            <a:spLocks/>
          </p:cNvSpPr>
          <p:nvPr/>
        </p:nvSpPr>
        <p:spPr>
          <a:xfrm>
            <a:off x="54000" y="6454800"/>
            <a:ext cx="457200" cy="403200"/>
          </a:xfrm>
          <a:prstGeom prst="rect">
            <a:avLst/>
          </a:prstGeom>
          <a:solidFill>
            <a:schemeClr val="accent1">
              <a:lumMod val="75000"/>
            </a:schemeClr>
          </a:solidFill>
        </p:spPr>
        <p:txBody>
          <a:bodyPr wrap="none" lIns="0" tIns="0" rIns="0" bIns="0" anchor="ctr" anchorCtr="1">
            <a:noAutofit/>
          </a:bodyPr>
          <a:lstStyle>
            <a:defPPr>
              <a:defRPr lang="fa-IR"/>
            </a:defPPr>
            <a:lvl1pPr marL="0" algn="ctr" defTabSz="914400" rtl="1" eaLnBrk="1" latinLnBrk="0" hangingPunct="1">
              <a:defRPr kumimoji="0" sz="1400" kern="1200">
                <a:solidFill>
                  <a:srgbClr val="FFFFFF"/>
                </a:solidFill>
                <a:latin typeface="+mj-lt"/>
                <a:ea typeface="+mj-ea"/>
                <a:cs typeface="+mj-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5E9510F5-C48B-49F7-9228-EA773E6F3292}" type="slidenum">
              <a:rPr lang="fa-IR" smtClean="0"/>
              <a:pPr/>
              <a:t>‹#›</a:t>
            </a:fld>
            <a:endParaRPr lang="fa-IR"/>
          </a:p>
        </p:txBody>
      </p:sp>
      <p:sp>
        <p:nvSpPr>
          <p:cNvPr id="11" name="Rounded Rectangle 10">
            <a:hlinkClick r:id="" action="ppaction://hlinkshowjump?jump=endshow"/>
          </p:cNvPr>
          <p:cNvSpPr/>
          <p:nvPr/>
        </p:nvSpPr>
        <p:spPr>
          <a:xfrm>
            <a:off x="769905" y="6519400"/>
            <a:ext cx="432048" cy="251851"/>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dirty="0" smtClean="0">
                <a:solidFill>
                  <a:schemeClr val="tx2"/>
                </a:solidFill>
              </a:rPr>
              <a:t>خروج</a:t>
            </a:r>
            <a:endParaRPr lang="fa-IR" dirty="0">
              <a:solidFill>
                <a:schemeClr val="tx2"/>
              </a:solidFill>
            </a:endParaRPr>
          </a:p>
        </p:txBody>
      </p:sp>
      <p:sp>
        <p:nvSpPr>
          <p:cNvPr id="12" name="Rounded Rectangle 11">
            <a:hlinkClick r:id="rId2" action="ppaction://hlinksldjump"/>
          </p:cNvPr>
          <p:cNvSpPr/>
          <p:nvPr/>
        </p:nvSpPr>
        <p:spPr>
          <a:xfrm>
            <a:off x="3237420" y="6519400"/>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صفحه اول</a:t>
            </a:r>
            <a:endParaRPr lang="fa-IR" dirty="0">
              <a:solidFill>
                <a:schemeClr val="tx2"/>
              </a:solidFill>
            </a:endParaRPr>
          </a:p>
        </p:txBody>
      </p:sp>
      <p:sp>
        <p:nvSpPr>
          <p:cNvPr id="21" name="Rounded Rectangle 20">
            <a:hlinkClick r:id="" action="ppaction://hlinkshowjump?jump=previousslide"/>
          </p:cNvPr>
          <p:cNvSpPr/>
          <p:nvPr userDrawn="1"/>
        </p:nvSpPr>
        <p:spPr>
          <a:xfrm>
            <a:off x="2267508" y="6519251"/>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dirty="0" smtClean="0">
                <a:solidFill>
                  <a:schemeClr val="tx2"/>
                </a:solidFill>
              </a:rPr>
              <a:t>صفحه</a:t>
            </a:r>
            <a:r>
              <a:rPr lang="fa-IR" baseline="0" dirty="0" smtClean="0">
                <a:solidFill>
                  <a:schemeClr val="tx2"/>
                </a:solidFill>
              </a:rPr>
              <a:t> قبلی</a:t>
            </a:r>
            <a:endParaRPr lang="fa-IR" dirty="0">
              <a:solidFill>
                <a:schemeClr val="tx2"/>
              </a:solidFill>
            </a:endParaRPr>
          </a:p>
        </p:txBody>
      </p:sp>
      <p:sp>
        <p:nvSpPr>
          <p:cNvPr id="20" name="Rounded Rectangle 19">
            <a:hlinkClick r:id="" action="ppaction://hlinkshowjump?jump=lastslideviewed"/>
          </p:cNvPr>
          <p:cNvSpPr/>
          <p:nvPr userDrawn="1"/>
        </p:nvSpPr>
        <p:spPr>
          <a:xfrm>
            <a:off x="1295400" y="6519251"/>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بازگشت</a:t>
            </a:r>
            <a:endParaRPr lang="fa-IR" dirty="0">
              <a:solidFill>
                <a:schemeClr val="tx2"/>
              </a:solidFill>
            </a:endParaRPr>
          </a:p>
        </p:txBody>
      </p:sp>
      <p:pic>
        <p:nvPicPr>
          <p:cNvPr id="13" name="Picture 12"/>
          <p:cNvPicPr>
            <a:picLocks noChangeAspect="1"/>
          </p:cNvPicPr>
          <p:nvPr userDrawn="1"/>
        </p:nvPicPr>
        <p:blipFill rotWithShape="1">
          <a:blip r:embed="rId3" cstate="email">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a:ext>
            </a:extLst>
          </a:blip>
          <a:srcRect/>
          <a:stretch/>
        </p:blipFill>
        <p:spPr>
          <a:xfrm rot="16200000">
            <a:off x="5141848" y="121187"/>
            <a:ext cx="828157" cy="662082"/>
          </a:xfrm>
          <a:prstGeom prst="rect">
            <a:avLst/>
          </a:prstGeom>
        </p:spPr>
      </p:pic>
      <p:pic>
        <p:nvPicPr>
          <p:cNvPr id="14" name="Picture 13"/>
          <p:cNvPicPr>
            <a:picLocks noChangeAspect="1"/>
          </p:cNvPicPr>
          <p:nvPr userDrawn="1"/>
        </p:nvPicPr>
        <p:blipFill rotWithShape="1">
          <a:blip r:embed="rId3" cstate="email">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a:ext>
            </a:extLst>
          </a:blip>
          <a:srcRect/>
          <a:stretch/>
        </p:blipFill>
        <p:spPr>
          <a:xfrm rot="5400000">
            <a:off x="3221598" y="118872"/>
            <a:ext cx="828157" cy="662082"/>
          </a:xfrm>
          <a:prstGeom prst="rect">
            <a:avLst/>
          </a:prstGeom>
        </p:spPr>
      </p:pic>
      <p:sp>
        <p:nvSpPr>
          <p:cNvPr id="18" name="Rectangle 17"/>
          <p:cNvSpPr/>
          <p:nvPr userDrawn="1"/>
        </p:nvSpPr>
        <p:spPr>
          <a:xfrm>
            <a:off x="8450600" y="919975"/>
            <a:ext cx="691290" cy="556972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21"/>
          <p:cNvSpPr txBox="1"/>
          <p:nvPr userDrawn="1"/>
        </p:nvSpPr>
        <p:spPr>
          <a:xfrm>
            <a:off x="8450600" y="881779"/>
            <a:ext cx="691290" cy="5632311"/>
          </a:xfrm>
          <a:prstGeom prst="rect">
            <a:avLst/>
          </a:prstGeom>
          <a:noFill/>
        </p:spPr>
        <p:txBody>
          <a:bodyPr wrap="square" tIns="91440" bIns="0" rtlCol="1">
            <a:spAutoFit/>
          </a:bodyPr>
          <a:lstStyle/>
          <a:p>
            <a:pPr algn="ctr">
              <a:lnSpc>
                <a:spcPts val="1800"/>
              </a:lnSpc>
              <a:spcAft>
                <a:spcPts val="0"/>
              </a:spcAft>
            </a:pPr>
            <a:r>
              <a:rPr lang="fa-IR" sz="1200" dirty="0" smtClean="0">
                <a:hlinkClick r:id="rId5" action="ppaction://hlinksldjump"/>
              </a:rPr>
              <a:t>۱۳۹۲</a:t>
            </a:r>
            <a:endParaRPr lang="en-US" sz="1200" dirty="0" smtClean="0">
              <a:hlinkClick r:id="rId2" action="ppaction://hlinksldjump"/>
            </a:endParaRPr>
          </a:p>
          <a:p>
            <a:pPr algn="ctr">
              <a:lnSpc>
                <a:spcPts val="1800"/>
              </a:lnSpc>
              <a:spcAft>
                <a:spcPts val="0"/>
              </a:spcAft>
            </a:pPr>
            <a:r>
              <a:rPr lang="fa-IR" sz="1200" dirty="0" smtClean="0">
                <a:hlinkClick r:id="rId6" action="ppaction://hlinksldjump"/>
              </a:rPr>
              <a:t>۱۳۹۱</a:t>
            </a:r>
            <a:endParaRPr lang="fa-IR" sz="1200" dirty="0" smtClean="0"/>
          </a:p>
          <a:p>
            <a:pPr algn="ctr">
              <a:lnSpc>
                <a:spcPts val="1800"/>
              </a:lnSpc>
              <a:spcAft>
                <a:spcPts val="0"/>
              </a:spcAft>
            </a:pPr>
            <a:r>
              <a:rPr lang="fa-IR" sz="1200" dirty="0" smtClean="0">
                <a:hlinkClick r:id="rId7" action="ppaction://hlinksldjump"/>
              </a:rPr>
              <a:t>۱۳۹۰</a:t>
            </a:r>
            <a:endParaRPr lang="fa-IR" sz="1200" dirty="0" smtClean="0"/>
          </a:p>
          <a:p>
            <a:pPr algn="ctr">
              <a:lnSpc>
                <a:spcPts val="1800"/>
              </a:lnSpc>
              <a:spcAft>
                <a:spcPts val="0"/>
              </a:spcAft>
            </a:pPr>
            <a:r>
              <a:rPr lang="fa-IR" sz="1200" dirty="0" smtClean="0">
                <a:solidFill>
                  <a:schemeClr val="bg1"/>
                </a:solidFill>
                <a:hlinkClick r:id="rId8" action="ppaction://hlinksldjump"/>
              </a:rPr>
              <a:t>۱۳۸۹</a:t>
            </a:r>
            <a:endParaRPr lang="fa-IR" sz="1200" dirty="0" smtClean="0">
              <a:solidFill>
                <a:schemeClr val="bg1"/>
              </a:solidFill>
            </a:endParaRPr>
          </a:p>
          <a:p>
            <a:pPr algn="ctr">
              <a:lnSpc>
                <a:spcPts val="1800"/>
              </a:lnSpc>
              <a:spcAft>
                <a:spcPts val="0"/>
              </a:spcAft>
            </a:pPr>
            <a:r>
              <a:rPr lang="fa-IR" sz="1200" dirty="0" smtClean="0">
                <a:hlinkClick r:id="rId9" action="ppaction://hlinksldjump"/>
              </a:rPr>
              <a:t>۱۳۸۸</a:t>
            </a:r>
            <a:endParaRPr lang="fa-IR" sz="1200" dirty="0" smtClean="0"/>
          </a:p>
          <a:p>
            <a:pPr algn="ctr">
              <a:lnSpc>
                <a:spcPts val="1800"/>
              </a:lnSpc>
              <a:spcAft>
                <a:spcPts val="0"/>
              </a:spcAft>
            </a:pPr>
            <a:r>
              <a:rPr lang="fa-IR" sz="1200" dirty="0" smtClean="0">
                <a:solidFill>
                  <a:schemeClr val="tx1">
                    <a:lumMod val="95000"/>
                    <a:lumOff val="5000"/>
                  </a:schemeClr>
                </a:solidFill>
                <a:hlinkClick r:id="rId10" action="ppaction://hlinksldjump"/>
              </a:rPr>
              <a:t>۱۳۸۷</a:t>
            </a:r>
            <a:endParaRPr lang="fa-IR" sz="1200" dirty="0" smtClean="0">
              <a:solidFill>
                <a:schemeClr val="tx1">
                  <a:lumMod val="95000"/>
                  <a:lumOff val="5000"/>
                </a:schemeClr>
              </a:solidFill>
            </a:endParaRPr>
          </a:p>
          <a:p>
            <a:pPr algn="ctr">
              <a:lnSpc>
                <a:spcPts val="1800"/>
              </a:lnSpc>
              <a:spcAft>
                <a:spcPts val="0"/>
              </a:spcAft>
            </a:pPr>
            <a:r>
              <a:rPr lang="fa-IR" sz="1200" dirty="0" smtClean="0">
                <a:hlinkClick r:id="rId11" action="ppaction://hlinksldjump"/>
              </a:rPr>
              <a:t>۱۳۸۶</a:t>
            </a:r>
            <a:endParaRPr lang="fa-IR" sz="1200" dirty="0" smtClean="0"/>
          </a:p>
          <a:p>
            <a:pPr algn="ctr">
              <a:lnSpc>
                <a:spcPts val="1800"/>
              </a:lnSpc>
              <a:spcAft>
                <a:spcPts val="0"/>
              </a:spcAft>
            </a:pPr>
            <a:r>
              <a:rPr lang="fa-IR" sz="1200" dirty="0" smtClean="0">
                <a:hlinkClick r:id="rId12" action="ppaction://hlinksldjump"/>
              </a:rPr>
              <a:t>۱۳۸۵</a:t>
            </a:r>
            <a:endParaRPr lang="fa-IR" sz="1200" dirty="0" smtClean="0"/>
          </a:p>
          <a:p>
            <a:pPr algn="ctr">
              <a:lnSpc>
                <a:spcPts val="1800"/>
              </a:lnSpc>
              <a:spcAft>
                <a:spcPts val="0"/>
              </a:spcAft>
            </a:pPr>
            <a:r>
              <a:rPr lang="fa-IR" sz="1200" dirty="0" smtClean="0">
                <a:hlinkClick r:id="rId13" action="ppaction://hlinksldjump"/>
              </a:rPr>
              <a:t>۱۳۸۴</a:t>
            </a:r>
            <a:endParaRPr lang="fa-IR" sz="1200" dirty="0" smtClean="0"/>
          </a:p>
          <a:p>
            <a:pPr algn="ctr">
              <a:lnSpc>
                <a:spcPts val="1800"/>
              </a:lnSpc>
              <a:spcAft>
                <a:spcPts val="0"/>
              </a:spcAft>
            </a:pPr>
            <a:r>
              <a:rPr lang="fa-IR" sz="1200" dirty="0" smtClean="0">
                <a:hlinkClick r:id="rId14" action="ppaction://hlinksldjump"/>
              </a:rPr>
              <a:t>۱۳۸۳</a:t>
            </a:r>
            <a:endParaRPr lang="fa-IR" sz="1200" dirty="0" smtClean="0"/>
          </a:p>
          <a:p>
            <a:pPr algn="ctr">
              <a:lnSpc>
                <a:spcPts val="1800"/>
              </a:lnSpc>
              <a:spcAft>
                <a:spcPts val="0"/>
              </a:spcAft>
            </a:pPr>
            <a:r>
              <a:rPr lang="fa-IR" sz="1200" dirty="0" smtClean="0">
                <a:hlinkClick r:id="rId15" action="ppaction://hlinksldjump"/>
              </a:rPr>
              <a:t>۱۳۸۲</a:t>
            </a:r>
            <a:endParaRPr lang="fa-IR" sz="1200" dirty="0" smtClean="0"/>
          </a:p>
          <a:p>
            <a:pPr algn="ctr">
              <a:lnSpc>
                <a:spcPts val="1800"/>
              </a:lnSpc>
              <a:spcAft>
                <a:spcPts val="0"/>
              </a:spcAft>
            </a:pPr>
            <a:r>
              <a:rPr lang="fa-IR" sz="1200" dirty="0" smtClean="0">
                <a:hlinkClick r:id="rId16" action="ppaction://hlinksldjump"/>
              </a:rPr>
              <a:t>۱۳۸۱</a:t>
            </a:r>
            <a:endParaRPr lang="fa-IR" sz="1200" dirty="0" smtClean="0"/>
          </a:p>
          <a:p>
            <a:pPr algn="ctr">
              <a:lnSpc>
                <a:spcPts val="1800"/>
              </a:lnSpc>
              <a:spcAft>
                <a:spcPts val="0"/>
              </a:spcAft>
            </a:pPr>
            <a:r>
              <a:rPr lang="fa-IR" sz="1200" dirty="0" smtClean="0">
                <a:noFill/>
                <a:hlinkClick r:id="rId17" action="ppaction://hlinksldjump"/>
              </a:rPr>
              <a:t>۱۳۸۰</a:t>
            </a:r>
            <a:endParaRPr lang="fa-IR" sz="1200" dirty="0" smtClean="0">
              <a:noFill/>
            </a:endParaRPr>
          </a:p>
          <a:p>
            <a:pPr algn="ctr">
              <a:lnSpc>
                <a:spcPts val="1800"/>
              </a:lnSpc>
              <a:spcAft>
                <a:spcPts val="0"/>
              </a:spcAft>
            </a:pPr>
            <a:r>
              <a:rPr lang="fa-IR" sz="1200" dirty="0" smtClean="0">
                <a:hlinkClick r:id="rId18" action="ppaction://hlinksldjump"/>
              </a:rPr>
              <a:t>۱۳۷۹</a:t>
            </a:r>
            <a:endParaRPr lang="fa-IR" sz="1200" dirty="0" smtClean="0"/>
          </a:p>
          <a:p>
            <a:pPr algn="ctr">
              <a:lnSpc>
                <a:spcPts val="1800"/>
              </a:lnSpc>
              <a:spcAft>
                <a:spcPts val="0"/>
              </a:spcAft>
            </a:pPr>
            <a:r>
              <a:rPr lang="fa-IR" sz="1200" dirty="0" smtClean="0">
                <a:hlinkClick r:id="rId19" action="ppaction://hlinksldjump"/>
              </a:rPr>
              <a:t>۱۳۷۸</a:t>
            </a:r>
            <a:endParaRPr lang="fa-IR" sz="1200" dirty="0" smtClean="0"/>
          </a:p>
          <a:p>
            <a:pPr algn="ctr">
              <a:lnSpc>
                <a:spcPts val="1800"/>
              </a:lnSpc>
              <a:spcAft>
                <a:spcPts val="0"/>
              </a:spcAft>
            </a:pPr>
            <a:r>
              <a:rPr lang="fa-IR" sz="1200" dirty="0" smtClean="0">
                <a:hlinkClick r:id="rId20" action="ppaction://hlinksldjump"/>
              </a:rPr>
              <a:t>۱۳۷۷</a:t>
            </a:r>
            <a:endParaRPr lang="fa-IR" sz="1200" dirty="0" smtClean="0"/>
          </a:p>
          <a:p>
            <a:pPr algn="ctr">
              <a:lnSpc>
                <a:spcPts val="1800"/>
              </a:lnSpc>
              <a:spcAft>
                <a:spcPts val="0"/>
              </a:spcAft>
            </a:pPr>
            <a:r>
              <a:rPr lang="fa-IR" sz="1200" dirty="0" smtClean="0">
                <a:hlinkClick r:id="rId21" action="ppaction://hlinksldjump"/>
              </a:rPr>
              <a:t>۱۳۷۶</a:t>
            </a:r>
            <a:endParaRPr lang="fa-IR" sz="1200" dirty="0" smtClean="0"/>
          </a:p>
          <a:p>
            <a:pPr algn="ctr">
              <a:lnSpc>
                <a:spcPts val="1800"/>
              </a:lnSpc>
              <a:spcAft>
                <a:spcPts val="0"/>
              </a:spcAft>
            </a:pPr>
            <a:r>
              <a:rPr lang="fa-IR" sz="1200" dirty="0" smtClean="0">
                <a:hlinkClick r:id="rId22" action="ppaction://hlinksldjump"/>
              </a:rPr>
              <a:t>۱۳۷۵</a:t>
            </a:r>
            <a:endParaRPr lang="fa-IR" sz="1200" dirty="0" smtClean="0"/>
          </a:p>
          <a:p>
            <a:pPr algn="ctr">
              <a:lnSpc>
                <a:spcPts val="1800"/>
              </a:lnSpc>
              <a:spcAft>
                <a:spcPts val="0"/>
              </a:spcAft>
            </a:pPr>
            <a:r>
              <a:rPr lang="fa-IR" sz="1200" dirty="0" smtClean="0">
                <a:hlinkClick r:id="rId23" action="ppaction://hlinksldjump"/>
              </a:rPr>
              <a:t>۱۳۷۴</a:t>
            </a:r>
            <a:endParaRPr lang="fa-IR" sz="1200" dirty="0" smtClean="0"/>
          </a:p>
          <a:p>
            <a:pPr algn="ctr">
              <a:lnSpc>
                <a:spcPts val="1800"/>
              </a:lnSpc>
              <a:spcAft>
                <a:spcPts val="0"/>
              </a:spcAft>
            </a:pPr>
            <a:r>
              <a:rPr lang="fa-IR" sz="1200" dirty="0" smtClean="0">
                <a:hlinkClick r:id="rId24" action="ppaction://hlinksldjump"/>
              </a:rPr>
              <a:t>۱۳۷۳</a:t>
            </a:r>
            <a:endParaRPr lang="fa-IR" sz="1200" dirty="0" smtClean="0"/>
          </a:p>
          <a:p>
            <a:pPr algn="ctr">
              <a:lnSpc>
                <a:spcPts val="1800"/>
              </a:lnSpc>
              <a:spcAft>
                <a:spcPts val="0"/>
              </a:spcAft>
            </a:pPr>
            <a:r>
              <a:rPr lang="fa-IR" sz="1200" dirty="0" smtClean="0">
                <a:hlinkClick r:id="rId25" action="ppaction://hlinksldjump"/>
              </a:rPr>
              <a:t>۱۳۷۲</a:t>
            </a:r>
            <a:endParaRPr lang="fa-IR" sz="1200" dirty="0" smtClean="0"/>
          </a:p>
          <a:p>
            <a:pPr algn="ctr">
              <a:lnSpc>
                <a:spcPts val="1800"/>
              </a:lnSpc>
              <a:spcAft>
                <a:spcPts val="0"/>
              </a:spcAft>
            </a:pPr>
            <a:r>
              <a:rPr lang="fa-IR" sz="1200" dirty="0" smtClean="0">
                <a:hlinkClick r:id="rId26" action="ppaction://hlinksldjump"/>
              </a:rPr>
              <a:t>۱۳۷۱</a:t>
            </a:r>
            <a:endParaRPr lang="fa-IR" sz="1200" dirty="0" smtClean="0"/>
          </a:p>
          <a:p>
            <a:pPr algn="ctr">
              <a:lnSpc>
                <a:spcPts val="1800"/>
              </a:lnSpc>
              <a:spcAft>
                <a:spcPts val="0"/>
              </a:spcAft>
            </a:pPr>
            <a:r>
              <a:rPr lang="fa-IR" sz="1200" dirty="0" smtClean="0">
                <a:hlinkClick r:id="rId27" action="ppaction://hlinksldjump"/>
              </a:rPr>
              <a:t>۱۳۷۰</a:t>
            </a:r>
            <a:endParaRPr lang="fa-IR" sz="1200" dirty="0" smtClean="0"/>
          </a:p>
          <a:p>
            <a:pPr algn="ctr">
              <a:lnSpc>
                <a:spcPts val="1800"/>
              </a:lnSpc>
              <a:spcAft>
                <a:spcPts val="0"/>
              </a:spcAft>
            </a:pPr>
            <a:r>
              <a:rPr lang="fa-IR" sz="1200" dirty="0">
                <a:hlinkClick r:id="rId28" action="ppaction://hlinksldjump"/>
              </a:rPr>
              <a:t>۱۳۶۹</a:t>
            </a:r>
            <a:endParaRPr lang="fa-IR" sz="1200" dirty="0"/>
          </a:p>
        </p:txBody>
      </p:sp>
    </p:spTree>
    <p:extLst>
      <p:ext uri="{BB962C8B-B14F-4D97-AF65-F5344CB8AC3E}">
        <p14:creationId xmlns:p14="http://schemas.microsoft.com/office/powerpoint/2010/main" val="2607903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List 2">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4" name="Footer Placeholder 3"/>
          <p:cNvSpPr>
            <a:spLocks noGrp="1"/>
          </p:cNvSpPr>
          <p:nvPr>
            <p:ph type="ftr" sz="quarter" idx="11"/>
          </p:nvPr>
        </p:nvSpPr>
        <p:spPr/>
        <p:txBody>
          <a:bodyPr/>
          <a:lstStyle/>
          <a:p>
            <a:endParaRPr lang="fa-IR"/>
          </a:p>
        </p:txBody>
      </p:sp>
      <p:sp>
        <p:nvSpPr>
          <p:cNvPr id="6" name="Content Placeholder 7"/>
          <p:cNvSpPr>
            <a:spLocks noGrp="1"/>
          </p:cNvSpPr>
          <p:nvPr>
            <p:ph sz="quarter" idx="1" hasCustomPrompt="1"/>
          </p:nvPr>
        </p:nvSpPr>
        <p:spPr>
          <a:xfrm>
            <a:off x="685800" y="1484784"/>
            <a:ext cx="7772400" cy="4535016"/>
          </a:xfrm>
        </p:spPr>
        <p:txBody>
          <a:bodyPr vert="horz"/>
          <a:lstStyle>
            <a:lvl1pPr>
              <a:lnSpc>
                <a:spcPct val="100000"/>
              </a:lnSpc>
              <a:spcBef>
                <a:spcPts val="0"/>
              </a:spcBef>
              <a:spcAft>
                <a:spcPts val="1800"/>
              </a:spcAft>
              <a:defRPr sz="1800" b="0" cap="none" spc="0">
                <a:ln>
                  <a:noFill/>
                </a:ln>
                <a:solidFill>
                  <a:schemeClr val="tx2"/>
                </a:solidFill>
                <a:effectLst/>
                <a:cs typeface="+mn-cs"/>
              </a:defRPr>
            </a:lvl1pPr>
            <a:lvl2pPr marL="320040" indent="0" algn="r">
              <a:lnSpc>
                <a:spcPct val="100000"/>
              </a:lnSpc>
              <a:buNone/>
              <a:tabLst>
                <a:tab pos="5111750" algn="r"/>
              </a:tabLst>
              <a:defRPr sz="2000" b="0" cap="none" spc="0">
                <a:ln>
                  <a:noFill/>
                </a:ln>
                <a:solidFill>
                  <a:schemeClr val="tx2"/>
                </a:solidFill>
                <a:effectLst/>
                <a:cs typeface="+mn-cs"/>
              </a:defRPr>
            </a:lvl2pPr>
            <a:lvl3pPr>
              <a:lnSpc>
                <a:spcPct val="100000"/>
              </a:lnSpc>
              <a:defRPr b="0" cap="none" spc="0">
                <a:ln>
                  <a:noFill/>
                </a:ln>
                <a:solidFill>
                  <a:schemeClr val="tx2"/>
                </a:solidFill>
                <a:effectLst/>
                <a:cs typeface="+mn-cs"/>
              </a:defRPr>
            </a:lvl3pPr>
            <a:lvl4pPr>
              <a:lnSpc>
                <a:spcPct val="100000"/>
              </a:lnSpc>
              <a:defRPr b="0" cap="none" spc="0">
                <a:ln>
                  <a:noFill/>
                </a:ln>
                <a:solidFill>
                  <a:schemeClr val="tx2"/>
                </a:solidFill>
                <a:effectLst/>
                <a:cs typeface="+mn-cs"/>
              </a:defRPr>
            </a:lvl4pPr>
            <a:lvl5pPr>
              <a:lnSpc>
                <a:spcPct val="100000"/>
              </a:lnSpc>
              <a:defRPr b="0" cap="none" spc="0">
                <a:ln>
                  <a:noFill/>
                </a:ln>
                <a:solidFill>
                  <a:schemeClr val="tx2"/>
                </a:solidFill>
                <a:effectLst/>
                <a:cs typeface="+mn-cs"/>
              </a:defRPr>
            </a:lvl5pPr>
          </a:lstStyle>
          <a:p>
            <a:pPr lvl="0" eaLnBrk="1" latinLnBrk="0" hangingPunct="1"/>
            <a:r>
              <a:rPr lang="fa-IR" smtClean="0"/>
              <a:t>سطح اول فهرست</a:t>
            </a:r>
            <a:endParaRPr lang="en-US" smtClean="0"/>
          </a:p>
          <a:p>
            <a:pPr lvl="1" eaLnBrk="1" latinLnBrk="0" hangingPunct="1"/>
            <a:r>
              <a:rPr lang="fa-IR" smtClean="0"/>
              <a:t>سطح دوم فهرست</a:t>
            </a:r>
            <a:endParaRPr lang="en-US" smtClean="0"/>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Rectangle 12"/>
          <p:cNvSpPr/>
          <p:nvPr/>
        </p:nvSpPr>
        <p:spPr>
          <a:xfrm>
            <a:off x="1805" y="529256"/>
            <a:ext cx="9144000" cy="595488"/>
          </a:xfrm>
          <a:prstGeom prst="rect">
            <a:avLst/>
          </a:prstGeom>
          <a:solidFill>
            <a:schemeClr val="accent1"/>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Title 1"/>
          <p:cNvSpPr>
            <a:spLocks noGrp="1"/>
          </p:cNvSpPr>
          <p:nvPr>
            <p:ph type="title" hasCustomPrompt="1"/>
          </p:nvPr>
        </p:nvSpPr>
        <p:spPr>
          <a:xfrm>
            <a:off x="685800" y="597252"/>
            <a:ext cx="7772400" cy="527492"/>
          </a:xfrm>
        </p:spPr>
        <p:txBody>
          <a:bodyPr>
            <a:noAutofit/>
          </a:bodyPr>
          <a:lstStyle>
            <a:lvl1pPr algn="ctr">
              <a:defRPr sz="2800" u="none">
                <a:solidFill>
                  <a:schemeClr val="accent1">
                    <a:lumMod val="20000"/>
                    <a:lumOff val="80000"/>
                  </a:schemeClr>
                </a:solidFill>
                <a:cs typeface="+mj-cs"/>
              </a:defRPr>
            </a:lvl1pPr>
          </a:lstStyle>
          <a:p>
            <a:r>
              <a:rPr kumimoji="0" lang="fa-IR" smtClean="0"/>
              <a:t>عنوان را تایپ کن</a:t>
            </a:r>
            <a:endParaRPr kumimoji="0" lang="en-US"/>
          </a:p>
        </p:txBody>
      </p:sp>
      <p:sp>
        <p:nvSpPr>
          <p:cNvPr id="23" name="Rectangle 22"/>
          <p:cNvSpPr/>
          <p:nvPr/>
        </p:nvSpPr>
        <p:spPr>
          <a:xfrm>
            <a:off x="0" y="6453336"/>
            <a:ext cx="9144000" cy="404664"/>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50000"/>
                </a:schemeClr>
              </a:solidFill>
            </a:endParaRPr>
          </a:p>
        </p:txBody>
      </p:sp>
      <p:sp>
        <p:nvSpPr>
          <p:cNvPr id="14" name="Rectangle 13"/>
          <p:cNvSpPr/>
          <p:nvPr/>
        </p:nvSpPr>
        <p:spPr>
          <a:xfrm>
            <a:off x="1805" y="476672"/>
            <a:ext cx="9144000" cy="120580"/>
          </a:xfrm>
          <a:prstGeom prst="rect">
            <a:avLst/>
          </a:prstGeom>
          <a:solidFill>
            <a:schemeClr val="accent1">
              <a:lumMod val="20000"/>
              <a:lumOff val="8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p:nvPr/>
        </p:nvSpPr>
        <p:spPr>
          <a:xfrm>
            <a:off x="1805" y="1124744"/>
            <a:ext cx="9144000" cy="110532"/>
          </a:xfrm>
          <a:prstGeom prst="rect">
            <a:avLst/>
          </a:prstGeom>
          <a:solidFill>
            <a:schemeClr val="accent1">
              <a:lumMod val="75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6" name="Slide Number Placeholder 5"/>
          <p:cNvSpPr>
            <a:spLocks noGrp="1"/>
          </p:cNvSpPr>
          <p:nvPr>
            <p:ph type="sldNum" sz="quarter" idx="12"/>
          </p:nvPr>
        </p:nvSpPr>
        <p:spPr>
          <a:xfrm>
            <a:off x="54000" y="6454800"/>
            <a:ext cx="457200" cy="403200"/>
          </a:xfrm>
          <a:prstGeom prst="rect">
            <a:avLst/>
          </a:prstGeom>
          <a:solidFill>
            <a:schemeClr val="accent1">
              <a:lumMod val="75000"/>
            </a:schemeClr>
          </a:solidFill>
        </p:spPr>
        <p:txBody>
          <a:bodyPr/>
          <a:lstStyle/>
          <a:p>
            <a:fld id="{0630B3F6-5149-4FE3-B017-DDA3A854D13F}" type="slidenum">
              <a:rPr lang="fa-IR" smtClean="0"/>
              <a:pPr/>
              <a:t>‹#›</a:t>
            </a:fld>
            <a:endParaRPr lang="fa-IR"/>
          </a:p>
        </p:txBody>
      </p:sp>
      <p:sp>
        <p:nvSpPr>
          <p:cNvPr id="17" name="Rounded Rectangle 16">
            <a:hlinkClick r:id="rId2" action="ppaction://hlinksldjump"/>
          </p:cNvPr>
          <p:cNvSpPr/>
          <p:nvPr/>
        </p:nvSpPr>
        <p:spPr>
          <a:xfrm>
            <a:off x="3138600" y="6519400"/>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صفحه اول</a:t>
            </a:r>
            <a:endParaRPr lang="fa-IR" dirty="0">
              <a:solidFill>
                <a:schemeClr val="tx2"/>
              </a:solidFill>
            </a:endParaRPr>
          </a:p>
        </p:txBody>
      </p:sp>
      <p:sp>
        <p:nvSpPr>
          <p:cNvPr id="22" name="Rounded Rectangle 21">
            <a:hlinkClick r:id="" action="ppaction://hlinkshowjump?jump=endshow"/>
          </p:cNvPr>
          <p:cNvSpPr/>
          <p:nvPr/>
        </p:nvSpPr>
        <p:spPr>
          <a:xfrm>
            <a:off x="672375" y="6501400"/>
            <a:ext cx="432048" cy="288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smtClean="0">
                <a:solidFill>
                  <a:schemeClr val="tx2"/>
                </a:solidFill>
              </a:rPr>
              <a:t>خروج</a:t>
            </a:r>
            <a:endParaRPr lang="fa-IR">
              <a:solidFill>
                <a:schemeClr val="tx2"/>
              </a:solidFill>
            </a:endParaRPr>
          </a:p>
        </p:txBody>
      </p:sp>
      <p:sp>
        <p:nvSpPr>
          <p:cNvPr id="19" name="Rounded Rectangle 18">
            <a:hlinkClick r:id="" action="ppaction://hlinkshowjump?jump=lastslideviewed"/>
          </p:cNvPr>
          <p:cNvSpPr/>
          <p:nvPr/>
        </p:nvSpPr>
        <p:spPr>
          <a:xfrm>
            <a:off x="1192684" y="6519400"/>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a:r>
              <a:rPr lang="fa-IR" dirty="0" smtClean="0">
                <a:solidFill>
                  <a:schemeClr val="tx2"/>
                </a:solidFill>
              </a:rPr>
              <a:t>بازگشت</a:t>
            </a:r>
            <a:endParaRPr lang="fa-IR" dirty="0">
              <a:solidFill>
                <a:schemeClr val="tx2"/>
              </a:solidFill>
            </a:endParaRPr>
          </a:p>
        </p:txBody>
      </p:sp>
      <p:sp>
        <p:nvSpPr>
          <p:cNvPr id="20" name="Rounded Rectangle 19">
            <a:hlinkClick r:id="" action="ppaction://hlinkshowjump?jump=previousslide"/>
          </p:cNvPr>
          <p:cNvSpPr/>
          <p:nvPr/>
        </p:nvSpPr>
        <p:spPr>
          <a:xfrm>
            <a:off x="2164792" y="6519400"/>
            <a:ext cx="900000" cy="252000"/>
          </a:xfrm>
          <a:prstGeom prst="roundRect">
            <a:avLst/>
          </a:prstGeom>
          <a:ln>
            <a:bevel/>
          </a:ln>
          <a:effectLst>
            <a:outerShdw blurRad="50800" dist="38100" dir="2700000" algn="tl" rotWithShape="0">
              <a:schemeClr val="accent1">
                <a:lumMod val="50000"/>
                <a:alpha val="40000"/>
              </a:schemeClr>
            </a:outerShdw>
          </a:effectLst>
        </p:spPr>
        <p:style>
          <a:lnRef idx="2">
            <a:schemeClr val="accent1"/>
          </a:lnRef>
          <a:fillRef idx="1">
            <a:schemeClr val="lt1"/>
          </a:fillRef>
          <a:effectRef idx="0">
            <a:schemeClr val="accent1"/>
          </a:effectRef>
          <a:fontRef idx="minor">
            <a:schemeClr val="dk1"/>
          </a:fontRef>
        </p:style>
        <p:txBody>
          <a:bodyPr lIns="36000" tIns="36000" rIns="36000" bIns="36000" rtlCol="1" anchor="ctr">
            <a:normAutofit fontScale="62500" lnSpcReduction="20000"/>
          </a:bodyPr>
          <a:lstStyle/>
          <a:p>
            <a:pPr algn="ctr" rtl="0"/>
            <a:r>
              <a:rPr lang="fa-IR" dirty="0" smtClean="0">
                <a:solidFill>
                  <a:schemeClr val="tx2"/>
                </a:solidFill>
              </a:rPr>
              <a:t>صفحه</a:t>
            </a:r>
            <a:r>
              <a:rPr lang="fa-IR" baseline="0" dirty="0" smtClean="0">
                <a:solidFill>
                  <a:schemeClr val="tx2"/>
                </a:solidFill>
              </a:rPr>
              <a:t> قبلی</a:t>
            </a:r>
            <a:endParaRPr lang="fa-IR" dirty="0">
              <a:solidFill>
                <a:schemeClr val="tx2"/>
              </a:solidFill>
            </a:endParaRPr>
          </a:p>
        </p:txBody>
      </p:sp>
    </p:spTree>
    <p:extLst>
      <p:ext uri="{BB962C8B-B14F-4D97-AF65-F5344CB8AC3E}">
        <p14:creationId xmlns:p14="http://schemas.microsoft.com/office/powerpoint/2010/main" val="3755898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630B3F6-5149-4FE3-B017-DDA3A854D13F}" type="slidenum">
              <a:rPr lang="fa-IR" smtClean="0"/>
              <a:pPr/>
              <a:t>‹#›</a:t>
            </a:fld>
            <a:endParaRPr lang="fa-IR"/>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630B3F6-5149-4FE3-B017-DDA3A854D13F}" type="slidenum">
              <a:rPr lang="fa-IR" smtClean="0"/>
              <a:pPr/>
              <a:t>‹#›</a:t>
            </a:fld>
            <a:endParaRPr lang="fa-IR"/>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dirty="0"/>
          </a:p>
        </p:txBody>
      </p:sp>
      <p:sp>
        <p:nvSpPr>
          <p:cNvPr id="3" name="Date Placeholder 2"/>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4" name="Footer Placeholder 3"/>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a:xfrm>
            <a:off x="71500" y="6454800"/>
            <a:ext cx="457200" cy="403200"/>
          </a:xfrm>
          <a:prstGeom prst="rect">
            <a:avLst/>
          </a:prstGeom>
          <a:solidFill>
            <a:schemeClr val="accent1">
              <a:lumMod val="75000"/>
            </a:schemeClr>
          </a:solidFill>
        </p:spPr>
        <p:txBody>
          <a:bodyPr/>
          <a:lstStyle/>
          <a:p>
            <a:fld id="{0630B3F6-5149-4FE3-B017-DDA3A854D13F}"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630B3F6-5149-4FE3-B017-DDA3A854D13F}"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630B3F6-5149-4FE3-B017-DDA3A854D13F}" type="slidenum">
              <a:rPr lang="fa-IR" smtClean="0"/>
              <a:pPr/>
              <a:t>‹#›</a:t>
            </a:fld>
            <a:endParaRPr lang="fa-IR"/>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6" name="Footer Placeholder 5"/>
          <p:cNvSpPr>
            <a:spLocks noGrp="1"/>
          </p:cNvSpPr>
          <p:nvPr>
            <p:ph type="ftr" sz="quarter" idx="11"/>
          </p:nvPr>
        </p:nvSpPr>
        <p:spPr>
          <a:xfrm>
            <a:off x="914400" y="6172200"/>
            <a:ext cx="3886200" cy="457200"/>
          </a:xfrm>
        </p:spPr>
        <p:txBody>
          <a:bodyPr/>
          <a:lstStyle/>
          <a:p>
            <a:endParaRPr lang="fa-IR"/>
          </a:p>
        </p:txBody>
      </p:sp>
      <p:sp>
        <p:nvSpPr>
          <p:cNvPr id="7" name="Slide Number Placeholder 6"/>
          <p:cNvSpPr>
            <a:spLocks noGrp="1"/>
          </p:cNvSpPr>
          <p:nvPr>
            <p:ph type="sldNum" sz="quarter" idx="12"/>
          </p:nvPr>
        </p:nvSpPr>
        <p:spPr>
          <a:xfrm>
            <a:off x="146304" y="6208776"/>
            <a:ext cx="457200" cy="457200"/>
          </a:xfrm>
        </p:spPr>
        <p:txBody>
          <a:bodyPr/>
          <a:lstStyle/>
          <a:p>
            <a:fld id="{0630B3F6-5149-4FE3-B017-DDA3A854D13F}" type="slidenum">
              <a:rPr lang="fa-IR" smtClean="0"/>
              <a:pPr/>
              <a:t>‹#›</a:t>
            </a:fld>
            <a:endParaRPr lang="fa-IR"/>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0B3F6-5149-4FE3-B017-DDA3A854D13F}"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6EFF05B-E7AD-43BE-B06F-7ADC44637262}" type="datetimeFigureOut">
              <a:rPr lang="fa-IR" smtClean="0"/>
              <a:pPr/>
              <a:t>1434/05/09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0B3F6-5149-4FE3-B017-DDA3A854D13F}" type="slidenum">
              <a:rPr lang="fa-IR" smtClean="0"/>
              <a:pPr/>
              <a:t>‹#›</a:t>
            </a:fld>
            <a:endParaRPr lang="fa-I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483" name="Rectangle 482"/>
          <p:cNvSpPr/>
          <p:nvPr userDrawn="1"/>
        </p:nvSpPr>
        <p:spPr>
          <a:xfrm>
            <a:off x="-20154" y="0"/>
            <a:ext cx="9247584" cy="6963729"/>
          </a:xfrm>
          <a:prstGeom prst="rect">
            <a:avLst/>
          </a:prstGeom>
          <a:gradFill flip="none" rotWithShape="1">
            <a:gsLst>
              <a:gs pos="0">
                <a:srgbClr val="1F497D"/>
              </a:gs>
              <a:gs pos="50000">
                <a:srgbClr val="0C1B2E"/>
              </a:gs>
              <a:gs pos="100000">
                <a:srgbClr val="090C15"/>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4" name="8-Point Star 483"/>
          <p:cNvSpPr/>
          <p:nvPr userDrawn="1"/>
        </p:nvSpPr>
        <p:spPr>
          <a:xfrm>
            <a:off x="1960460" y="1220712"/>
            <a:ext cx="192025" cy="19202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5" name="8-Point Star 484"/>
          <p:cNvSpPr/>
          <p:nvPr userDrawn="1"/>
        </p:nvSpPr>
        <p:spPr>
          <a:xfrm>
            <a:off x="6722680" y="3928265"/>
            <a:ext cx="307240" cy="307240"/>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6" name="8-Point Star 485"/>
          <p:cNvSpPr/>
          <p:nvPr userDrawn="1"/>
        </p:nvSpPr>
        <p:spPr>
          <a:xfrm>
            <a:off x="6069795" y="1815990"/>
            <a:ext cx="192025" cy="19202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7" name="8-Point Star 486"/>
          <p:cNvSpPr/>
          <p:nvPr userDrawn="1"/>
        </p:nvSpPr>
        <p:spPr>
          <a:xfrm>
            <a:off x="4379975" y="5080415"/>
            <a:ext cx="192025" cy="19202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8" name="8-Point Star 487"/>
          <p:cNvSpPr/>
          <p:nvPr userDrawn="1"/>
        </p:nvSpPr>
        <p:spPr>
          <a:xfrm>
            <a:off x="1000336" y="4408327"/>
            <a:ext cx="96012" cy="96013"/>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9" name="8-Point Star 488"/>
          <p:cNvSpPr/>
          <p:nvPr userDrawn="1"/>
        </p:nvSpPr>
        <p:spPr>
          <a:xfrm>
            <a:off x="7490780" y="5771705"/>
            <a:ext cx="192025" cy="19202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0" name="8-Point Star 489"/>
          <p:cNvSpPr/>
          <p:nvPr userDrawn="1"/>
        </p:nvSpPr>
        <p:spPr>
          <a:xfrm>
            <a:off x="2344510" y="5867718"/>
            <a:ext cx="307240" cy="288038"/>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1" name="8-Point Star 490"/>
          <p:cNvSpPr/>
          <p:nvPr userDrawn="1"/>
        </p:nvSpPr>
        <p:spPr>
          <a:xfrm>
            <a:off x="8258881" y="2296052"/>
            <a:ext cx="96012" cy="96013"/>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2" name="8-Point Star 491"/>
          <p:cNvSpPr/>
          <p:nvPr userDrawn="1"/>
        </p:nvSpPr>
        <p:spPr>
          <a:xfrm>
            <a:off x="7265021" y="510220"/>
            <a:ext cx="192025" cy="19202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3" name="8-Point Star 492"/>
          <p:cNvSpPr/>
          <p:nvPr userDrawn="1"/>
        </p:nvSpPr>
        <p:spPr>
          <a:xfrm>
            <a:off x="3189420" y="2545685"/>
            <a:ext cx="192025" cy="19202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4" name="8-Point Star 493"/>
          <p:cNvSpPr/>
          <p:nvPr userDrawn="1"/>
        </p:nvSpPr>
        <p:spPr>
          <a:xfrm>
            <a:off x="4840835" y="702245"/>
            <a:ext cx="268835" cy="268835"/>
          </a:xfrm>
          <a:prstGeom prst="star8">
            <a:avLst/>
          </a:prstGeom>
          <a:solidFill>
            <a:schemeClr val="bg1"/>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5" name="Diamond 1"/>
          <p:cNvSpPr/>
          <p:nvPr userDrawn="1"/>
        </p:nvSpPr>
        <p:spPr>
          <a:xfrm rot="21067614">
            <a:off x="2343219" y="2953293"/>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6" name="Diamond 1"/>
          <p:cNvSpPr/>
          <p:nvPr userDrawn="1"/>
        </p:nvSpPr>
        <p:spPr>
          <a:xfrm rot="19509517">
            <a:off x="2187468" y="3053744"/>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7" name="Diamond 1"/>
          <p:cNvSpPr/>
          <p:nvPr userDrawn="1"/>
        </p:nvSpPr>
        <p:spPr>
          <a:xfrm rot="17488843">
            <a:off x="2083340" y="3219189"/>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8" name="Diamond 1"/>
          <p:cNvSpPr/>
          <p:nvPr userDrawn="1"/>
        </p:nvSpPr>
        <p:spPr>
          <a:xfrm rot="15851965">
            <a:off x="2087337" y="3423974"/>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9" name="Diamond 1"/>
          <p:cNvSpPr/>
          <p:nvPr userDrawn="1"/>
        </p:nvSpPr>
        <p:spPr>
          <a:xfrm rot="14263334">
            <a:off x="2176310" y="3614261"/>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0" name="Diamond 1"/>
          <p:cNvSpPr/>
          <p:nvPr userDrawn="1"/>
        </p:nvSpPr>
        <p:spPr>
          <a:xfrm rot="11904310">
            <a:off x="2336494" y="3717113"/>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1" name="Diamond 1"/>
          <p:cNvSpPr/>
          <p:nvPr userDrawn="1"/>
        </p:nvSpPr>
        <p:spPr>
          <a:xfrm rot="10237614">
            <a:off x="2529976" y="3720092"/>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2" name="Diamond 1"/>
          <p:cNvSpPr/>
          <p:nvPr userDrawn="1"/>
        </p:nvSpPr>
        <p:spPr>
          <a:xfrm rot="8631799">
            <a:off x="2697548" y="3629202"/>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3" name="Diamond 1"/>
          <p:cNvSpPr/>
          <p:nvPr userDrawn="1"/>
        </p:nvSpPr>
        <p:spPr>
          <a:xfrm rot="1496748">
            <a:off x="2544218" y="2953292"/>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4" name="Diamond 1"/>
          <p:cNvSpPr/>
          <p:nvPr userDrawn="1"/>
        </p:nvSpPr>
        <p:spPr>
          <a:xfrm rot="2687096">
            <a:off x="2707154" y="3036517"/>
            <a:ext cx="172105" cy="176465"/>
          </a:xfrm>
          <a:custGeom>
            <a:avLst/>
            <a:gdLst>
              <a:gd name="connsiteX0" fmla="*/ 0 w 268835"/>
              <a:gd name="connsiteY0" fmla="*/ 230431 h 460861"/>
              <a:gd name="connsiteX1" fmla="*/ 134418 w 268835"/>
              <a:gd name="connsiteY1" fmla="*/ 0 h 460861"/>
              <a:gd name="connsiteX2" fmla="*/ 268835 w 268835"/>
              <a:gd name="connsiteY2" fmla="*/ 230431 h 460861"/>
              <a:gd name="connsiteX3" fmla="*/ 134418 w 268835"/>
              <a:gd name="connsiteY3" fmla="*/ 460861 h 460861"/>
              <a:gd name="connsiteX4" fmla="*/ 0 w 268835"/>
              <a:gd name="connsiteY4" fmla="*/ 230431 h 460861"/>
              <a:gd name="connsiteX0" fmla="*/ 0 w 299791"/>
              <a:gd name="connsiteY0" fmla="*/ 230431 h 460861"/>
              <a:gd name="connsiteX1" fmla="*/ 134418 w 299791"/>
              <a:gd name="connsiteY1" fmla="*/ 0 h 460861"/>
              <a:gd name="connsiteX2" fmla="*/ 299791 w 299791"/>
              <a:gd name="connsiteY2" fmla="*/ 230431 h 460861"/>
              <a:gd name="connsiteX3" fmla="*/ 134418 w 299791"/>
              <a:gd name="connsiteY3" fmla="*/ 460861 h 460861"/>
              <a:gd name="connsiteX4" fmla="*/ 0 w 299791"/>
              <a:gd name="connsiteY4" fmla="*/ 230431 h 460861"/>
              <a:gd name="connsiteX0" fmla="*/ 0 w 318841"/>
              <a:gd name="connsiteY0" fmla="*/ 235193 h 460861"/>
              <a:gd name="connsiteX1" fmla="*/ 153468 w 318841"/>
              <a:gd name="connsiteY1" fmla="*/ 0 h 460861"/>
              <a:gd name="connsiteX2" fmla="*/ 318841 w 318841"/>
              <a:gd name="connsiteY2" fmla="*/ 230431 h 460861"/>
              <a:gd name="connsiteX3" fmla="*/ 153468 w 318841"/>
              <a:gd name="connsiteY3" fmla="*/ 460861 h 460861"/>
              <a:gd name="connsiteX4" fmla="*/ 0 w 318841"/>
              <a:gd name="connsiteY4" fmla="*/ 235193 h 460861"/>
              <a:gd name="connsiteX0" fmla="*/ 0 w 233116"/>
              <a:gd name="connsiteY0" fmla="*/ 235193 h 460861"/>
              <a:gd name="connsiteX1" fmla="*/ 67743 w 233116"/>
              <a:gd name="connsiteY1" fmla="*/ 0 h 460861"/>
              <a:gd name="connsiteX2" fmla="*/ 233116 w 233116"/>
              <a:gd name="connsiteY2" fmla="*/ 230431 h 460861"/>
              <a:gd name="connsiteX3" fmla="*/ 67743 w 233116"/>
              <a:gd name="connsiteY3" fmla="*/ 460861 h 460861"/>
              <a:gd name="connsiteX4" fmla="*/ 0 w 233116"/>
              <a:gd name="connsiteY4" fmla="*/ 235193 h 460861"/>
              <a:gd name="connsiteX0" fmla="*/ 0 w 233116"/>
              <a:gd name="connsiteY0" fmla="*/ 99461 h 325129"/>
              <a:gd name="connsiteX1" fmla="*/ 117749 w 233116"/>
              <a:gd name="connsiteY1" fmla="*/ 0 h 325129"/>
              <a:gd name="connsiteX2" fmla="*/ 233116 w 233116"/>
              <a:gd name="connsiteY2" fmla="*/ 94699 h 325129"/>
              <a:gd name="connsiteX3" fmla="*/ 67743 w 233116"/>
              <a:gd name="connsiteY3" fmla="*/ 325129 h 325129"/>
              <a:gd name="connsiteX4" fmla="*/ 0 w 233116"/>
              <a:gd name="connsiteY4" fmla="*/ 99461 h 325129"/>
              <a:gd name="connsiteX0" fmla="*/ 0 w 233116"/>
              <a:gd name="connsiteY0" fmla="*/ 99461 h 172729"/>
              <a:gd name="connsiteX1" fmla="*/ 117749 w 233116"/>
              <a:gd name="connsiteY1" fmla="*/ 0 h 172729"/>
              <a:gd name="connsiteX2" fmla="*/ 233116 w 233116"/>
              <a:gd name="connsiteY2" fmla="*/ 94699 h 172729"/>
              <a:gd name="connsiteX3" fmla="*/ 110605 w 233116"/>
              <a:gd name="connsiteY3" fmla="*/ 172729 h 172729"/>
              <a:gd name="connsiteX4" fmla="*/ 0 w 233116"/>
              <a:gd name="connsiteY4" fmla="*/ 99461 h 172729"/>
              <a:gd name="connsiteX0" fmla="*/ 0 w 233116"/>
              <a:gd name="connsiteY0" fmla="*/ 145341 h 218609"/>
              <a:gd name="connsiteX1" fmla="*/ 92799 w 233116"/>
              <a:gd name="connsiteY1" fmla="*/ 0 h 218609"/>
              <a:gd name="connsiteX2" fmla="*/ 233116 w 233116"/>
              <a:gd name="connsiteY2" fmla="*/ 140579 h 218609"/>
              <a:gd name="connsiteX3" fmla="*/ 110605 w 233116"/>
              <a:gd name="connsiteY3" fmla="*/ 218609 h 218609"/>
              <a:gd name="connsiteX4" fmla="*/ 0 w 233116"/>
              <a:gd name="connsiteY4" fmla="*/ 145341 h 218609"/>
              <a:gd name="connsiteX0" fmla="*/ 0 w 189938"/>
              <a:gd name="connsiteY0" fmla="*/ 159062 h 218609"/>
              <a:gd name="connsiteX1" fmla="*/ 49621 w 189938"/>
              <a:gd name="connsiteY1" fmla="*/ 0 h 218609"/>
              <a:gd name="connsiteX2" fmla="*/ 189938 w 189938"/>
              <a:gd name="connsiteY2" fmla="*/ 140579 h 218609"/>
              <a:gd name="connsiteX3" fmla="*/ 67427 w 189938"/>
              <a:gd name="connsiteY3" fmla="*/ 218609 h 218609"/>
              <a:gd name="connsiteX4" fmla="*/ 0 w 189938"/>
              <a:gd name="connsiteY4" fmla="*/ 159062 h 218609"/>
              <a:gd name="connsiteX0" fmla="*/ 0 w 136744"/>
              <a:gd name="connsiteY0" fmla="*/ 159062 h 218609"/>
              <a:gd name="connsiteX1" fmla="*/ 49621 w 136744"/>
              <a:gd name="connsiteY1" fmla="*/ 0 h 218609"/>
              <a:gd name="connsiteX2" fmla="*/ 136744 w 136744"/>
              <a:gd name="connsiteY2" fmla="*/ 146395 h 218609"/>
              <a:gd name="connsiteX3" fmla="*/ 67427 w 136744"/>
              <a:gd name="connsiteY3" fmla="*/ 218609 h 218609"/>
              <a:gd name="connsiteX4" fmla="*/ 0 w 136744"/>
              <a:gd name="connsiteY4" fmla="*/ 159062 h 218609"/>
              <a:gd name="connsiteX0" fmla="*/ 0 w 136744"/>
              <a:gd name="connsiteY0" fmla="*/ 159062 h 203080"/>
              <a:gd name="connsiteX1" fmla="*/ 49621 w 136744"/>
              <a:gd name="connsiteY1" fmla="*/ 0 h 203080"/>
              <a:gd name="connsiteX2" fmla="*/ 136744 w 136744"/>
              <a:gd name="connsiteY2" fmla="*/ 146395 h 203080"/>
              <a:gd name="connsiteX3" fmla="*/ 73936 w 136744"/>
              <a:gd name="connsiteY3" fmla="*/ 203080 h 203080"/>
              <a:gd name="connsiteX4" fmla="*/ 0 w 136744"/>
              <a:gd name="connsiteY4" fmla="*/ 159062 h 203080"/>
              <a:gd name="connsiteX0" fmla="*/ 0 w 156980"/>
              <a:gd name="connsiteY0" fmla="*/ 159062 h 203080"/>
              <a:gd name="connsiteX1" fmla="*/ 49621 w 156980"/>
              <a:gd name="connsiteY1" fmla="*/ 0 h 203080"/>
              <a:gd name="connsiteX2" fmla="*/ 156980 w 156980"/>
              <a:gd name="connsiteY2" fmla="*/ 144289 h 203080"/>
              <a:gd name="connsiteX3" fmla="*/ 73936 w 156980"/>
              <a:gd name="connsiteY3" fmla="*/ 203080 h 203080"/>
              <a:gd name="connsiteX4" fmla="*/ 0 w 156980"/>
              <a:gd name="connsiteY4" fmla="*/ 159062 h 203080"/>
              <a:gd name="connsiteX0" fmla="*/ 0 w 172105"/>
              <a:gd name="connsiteY0" fmla="*/ 169882 h 203080"/>
              <a:gd name="connsiteX1" fmla="*/ 64746 w 172105"/>
              <a:gd name="connsiteY1" fmla="*/ 0 h 203080"/>
              <a:gd name="connsiteX2" fmla="*/ 172105 w 172105"/>
              <a:gd name="connsiteY2" fmla="*/ 144289 h 203080"/>
              <a:gd name="connsiteX3" fmla="*/ 89061 w 172105"/>
              <a:gd name="connsiteY3" fmla="*/ 203080 h 203080"/>
              <a:gd name="connsiteX4" fmla="*/ 0 w 172105"/>
              <a:gd name="connsiteY4" fmla="*/ 169882 h 203080"/>
              <a:gd name="connsiteX0" fmla="*/ 0 w 172105"/>
              <a:gd name="connsiteY0" fmla="*/ 143267 h 176465"/>
              <a:gd name="connsiteX1" fmla="*/ 65412 w 172105"/>
              <a:gd name="connsiteY1" fmla="*/ 0 h 176465"/>
              <a:gd name="connsiteX2" fmla="*/ 172105 w 172105"/>
              <a:gd name="connsiteY2" fmla="*/ 117674 h 176465"/>
              <a:gd name="connsiteX3" fmla="*/ 89061 w 172105"/>
              <a:gd name="connsiteY3" fmla="*/ 176465 h 176465"/>
              <a:gd name="connsiteX4" fmla="*/ 0 w 172105"/>
              <a:gd name="connsiteY4" fmla="*/ 143267 h 17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105" h="176465">
                <a:moveTo>
                  <a:pt x="0" y="143267"/>
                </a:moveTo>
                <a:lnTo>
                  <a:pt x="65412" y="0"/>
                </a:lnTo>
                <a:lnTo>
                  <a:pt x="172105" y="117674"/>
                </a:lnTo>
                <a:lnTo>
                  <a:pt x="89061" y="176465"/>
                </a:lnTo>
                <a:lnTo>
                  <a:pt x="0" y="143267"/>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5" name="10-Point Star 504"/>
          <p:cNvSpPr/>
          <p:nvPr userDrawn="1"/>
        </p:nvSpPr>
        <p:spPr>
          <a:xfrm>
            <a:off x="2268635" y="3142052"/>
            <a:ext cx="548640" cy="548640"/>
          </a:xfrm>
          <a:prstGeom prst="star1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6" name="8-Point Star 505"/>
          <p:cNvSpPr/>
          <p:nvPr userDrawn="1"/>
        </p:nvSpPr>
        <p:spPr>
          <a:xfrm>
            <a:off x="3817940" y="5714097"/>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7" name="8-Point Star 506"/>
          <p:cNvSpPr/>
          <p:nvPr userDrawn="1"/>
        </p:nvSpPr>
        <p:spPr>
          <a:xfrm>
            <a:off x="846715" y="5714098"/>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8" name="8-Point Star 507"/>
          <p:cNvSpPr/>
          <p:nvPr userDrawn="1"/>
        </p:nvSpPr>
        <p:spPr>
          <a:xfrm>
            <a:off x="869269" y="356600"/>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9" name="8-Point Star 508"/>
          <p:cNvSpPr/>
          <p:nvPr userDrawn="1"/>
        </p:nvSpPr>
        <p:spPr>
          <a:xfrm>
            <a:off x="8105260" y="3497745"/>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0" name="8-Point Star 509"/>
          <p:cNvSpPr/>
          <p:nvPr userDrawn="1"/>
        </p:nvSpPr>
        <p:spPr>
          <a:xfrm>
            <a:off x="7682805" y="1412737"/>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1" name="8-Point Star 510"/>
          <p:cNvSpPr/>
          <p:nvPr userDrawn="1"/>
        </p:nvSpPr>
        <p:spPr>
          <a:xfrm>
            <a:off x="5493720" y="1067092"/>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 name="8-Point Star 511"/>
          <p:cNvSpPr/>
          <p:nvPr userDrawn="1"/>
        </p:nvSpPr>
        <p:spPr>
          <a:xfrm>
            <a:off x="1461195" y="1858610"/>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 name="8-Point Star 512"/>
          <p:cNvSpPr/>
          <p:nvPr userDrawn="1"/>
        </p:nvSpPr>
        <p:spPr>
          <a:xfrm>
            <a:off x="3970172" y="529422"/>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 name="8-Point Star 513"/>
          <p:cNvSpPr/>
          <p:nvPr userDrawn="1"/>
        </p:nvSpPr>
        <p:spPr>
          <a:xfrm>
            <a:off x="7413969" y="4619555"/>
            <a:ext cx="153621" cy="153620"/>
          </a:xfrm>
          <a:prstGeom prst="star8">
            <a:avLst/>
          </a:prstGeom>
          <a:solidFill>
            <a:schemeClr val="bg1"/>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5" name="8-Point Star 514"/>
          <p:cNvSpPr/>
          <p:nvPr userDrawn="1"/>
        </p:nvSpPr>
        <p:spPr>
          <a:xfrm>
            <a:off x="9257410" y="6472181"/>
            <a:ext cx="153620" cy="153620"/>
          </a:xfrm>
          <a:prstGeom prst="star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6" name="8-Point Star 515"/>
          <p:cNvSpPr/>
          <p:nvPr userDrawn="1"/>
        </p:nvSpPr>
        <p:spPr>
          <a:xfrm>
            <a:off x="9411030" y="1662370"/>
            <a:ext cx="153620" cy="153620"/>
          </a:xfrm>
          <a:prstGeom prst="star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7" name="8-Point Star 516"/>
          <p:cNvSpPr/>
          <p:nvPr userDrawn="1"/>
        </p:nvSpPr>
        <p:spPr>
          <a:xfrm>
            <a:off x="5416910" y="6411040"/>
            <a:ext cx="153620" cy="153620"/>
          </a:xfrm>
          <a:prstGeom prst="star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8" name="8-Point Star 517"/>
          <p:cNvSpPr/>
          <p:nvPr userDrawn="1"/>
        </p:nvSpPr>
        <p:spPr>
          <a:xfrm>
            <a:off x="6016804" y="5800626"/>
            <a:ext cx="153620" cy="153620"/>
          </a:xfrm>
          <a:prstGeom prst="star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9" name="8-Point Star 518"/>
          <p:cNvSpPr/>
          <p:nvPr userDrawn="1"/>
        </p:nvSpPr>
        <p:spPr>
          <a:xfrm>
            <a:off x="9564650" y="702245"/>
            <a:ext cx="153620" cy="153620"/>
          </a:xfrm>
          <a:prstGeom prst="star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0" name="8-Point Star 519"/>
          <p:cNvSpPr/>
          <p:nvPr userDrawn="1"/>
        </p:nvSpPr>
        <p:spPr>
          <a:xfrm>
            <a:off x="155425" y="3844602"/>
            <a:ext cx="153620" cy="153620"/>
          </a:xfrm>
          <a:prstGeom prst="star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1" name="TextBox 520"/>
          <p:cNvSpPr txBox="1"/>
          <p:nvPr userDrawn="1"/>
        </p:nvSpPr>
        <p:spPr>
          <a:xfrm>
            <a:off x="2946321" y="3037215"/>
            <a:ext cx="506870"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K</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2" name="TextBox 521"/>
          <p:cNvSpPr txBox="1"/>
          <p:nvPr userDrawn="1"/>
        </p:nvSpPr>
        <p:spPr>
          <a:xfrm>
            <a:off x="3280613" y="3037215"/>
            <a:ext cx="537327"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H</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3" name="TextBox 522"/>
          <p:cNvSpPr txBox="1"/>
          <p:nvPr userDrawn="1"/>
        </p:nvSpPr>
        <p:spPr>
          <a:xfrm>
            <a:off x="3637624" y="3037215"/>
            <a:ext cx="500458" cy="646331"/>
          </a:xfrm>
          <a:prstGeom prst="rect">
            <a:avLst/>
          </a:prstGeom>
          <a:noFill/>
        </p:spPr>
        <p:txBody>
          <a:bodyPr wrap="square" numCol="1" spcCol="0"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A</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4" name="TextBox 523"/>
          <p:cNvSpPr txBox="1"/>
          <p:nvPr userDrawn="1"/>
        </p:nvSpPr>
        <p:spPr>
          <a:xfrm>
            <a:off x="3957520" y="3035131"/>
            <a:ext cx="476315"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M</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5" name="TextBox 524"/>
          <p:cNvSpPr txBox="1"/>
          <p:nvPr userDrawn="1"/>
        </p:nvSpPr>
        <p:spPr>
          <a:xfrm>
            <a:off x="4341871" y="3033658"/>
            <a:ext cx="476315"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E</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6" name="TextBox 525"/>
          <p:cNvSpPr txBox="1"/>
          <p:nvPr userDrawn="1"/>
        </p:nvSpPr>
        <p:spPr>
          <a:xfrm>
            <a:off x="4610405" y="3033658"/>
            <a:ext cx="476315"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N</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7" name="TextBox 526"/>
          <p:cNvSpPr txBox="1"/>
          <p:nvPr userDrawn="1"/>
        </p:nvSpPr>
        <p:spPr>
          <a:xfrm>
            <a:off x="4940595" y="3033658"/>
            <a:ext cx="476315"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E</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8" name="TextBox 527"/>
          <p:cNvSpPr txBox="1"/>
          <p:nvPr userDrawn="1"/>
        </p:nvSpPr>
        <p:spPr>
          <a:xfrm>
            <a:off x="5213843" y="3032452"/>
            <a:ext cx="476315"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I</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29" name="TextBox 528"/>
          <p:cNvSpPr txBox="1"/>
          <p:nvPr userDrawn="1"/>
        </p:nvSpPr>
        <p:spPr>
          <a:xfrm>
            <a:off x="5455315" y="3032452"/>
            <a:ext cx="328936" cy="646331"/>
          </a:xfrm>
          <a:prstGeom prst="rect">
            <a:avLst/>
          </a:prstGeom>
          <a:noFill/>
        </p:spPr>
        <p:txBody>
          <a:bodyPr wrap="non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30" name="TextBox 529"/>
          <p:cNvSpPr txBox="1"/>
          <p:nvPr userDrawn="1"/>
        </p:nvSpPr>
        <p:spPr>
          <a:xfrm>
            <a:off x="5670290" y="3030978"/>
            <a:ext cx="476315"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I</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31" name="TextBox 530"/>
          <p:cNvSpPr txBox="1"/>
          <p:nvPr userDrawn="1"/>
        </p:nvSpPr>
        <p:spPr>
          <a:xfrm>
            <a:off x="5887340" y="3028894"/>
            <a:ext cx="476315" cy="646331"/>
          </a:xfrm>
          <a:prstGeom prst="rect">
            <a:avLst/>
          </a:prstGeom>
          <a:noFill/>
        </p:spPr>
        <p:txBody>
          <a:bodyPr wrap="square" rtlCol="0">
            <a:spAutoFit/>
          </a:bodyPr>
          <a:lstStyle/>
          <a:p>
            <a:r>
              <a:rPr lang="en-US" sz="3600" b="1" smtClean="0">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rPr>
              <a:t>R</a:t>
            </a:r>
            <a:endParaRPr lang="en-US" sz="3600" b="1">
              <a:gradFill flip="none" rotWithShape="1">
                <a:gsLst>
                  <a:gs pos="0">
                    <a:schemeClr val="bg2">
                      <a:lumMod val="50000"/>
                      <a:shade val="30000"/>
                      <a:satMod val="115000"/>
                    </a:schemeClr>
                  </a:gs>
                  <a:gs pos="50000">
                    <a:schemeClr val="bg2">
                      <a:lumMod val="50000"/>
                      <a:shade val="67500"/>
                      <a:satMod val="115000"/>
                    </a:schemeClr>
                  </a:gs>
                  <a:gs pos="100000">
                    <a:schemeClr val="bg2">
                      <a:lumMod val="50000"/>
                      <a:shade val="100000"/>
                      <a:satMod val="115000"/>
                    </a:schemeClr>
                  </a:gs>
                </a:gsLst>
                <a:lin ang="10800000" scaled="1"/>
                <a:tileRect/>
              </a:gradFill>
            </a:endParaRPr>
          </a:p>
        </p:txBody>
      </p:sp>
      <p:sp>
        <p:nvSpPr>
          <p:cNvPr id="532" name="Rectangle 531"/>
          <p:cNvSpPr/>
          <p:nvPr userDrawn="1"/>
        </p:nvSpPr>
        <p:spPr>
          <a:xfrm>
            <a:off x="2838921" y="3353707"/>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3" name="Rectangle 532"/>
          <p:cNvSpPr/>
          <p:nvPr userDrawn="1"/>
        </p:nvSpPr>
        <p:spPr>
          <a:xfrm>
            <a:off x="2838131" y="3443726"/>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4" name="Rectangle 533"/>
          <p:cNvSpPr/>
          <p:nvPr userDrawn="1"/>
        </p:nvSpPr>
        <p:spPr>
          <a:xfrm>
            <a:off x="2746691" y="3442415"/>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5" name="Rectangle 534"/>
          <p:cNvSpPr/>
          <p:nvPr userDrawn="1"/>
        </p:nvSpPr>
        <p:spPr>
          <a:xfrm>
            <a:off x="2838131" y="3529889"/>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6" name="Rectangle 535"/>
          <p:cNvSpPr/>
          <p:nvPr userDrawn="1"/>
        </p:nvSpPr>
        <p:spPr>
          <a:xfrm>
            <a:off x="2569371" y="3533235"/>
            <a:ext cx="91440" cy="9144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7" name="Rectangle 536"/>
          <p:cNvSpPr/>
          <p:nvPr userDrawn="1"/>
        </p:nvSpPr>
        <p:spPr>
          <a:xfrm>
            <a:off x="2747962" y="3352800"/>
            <a:ext cx="91440" cy="9144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8" name="Rectangle 537"/>
          <p:cNvSpPr/>
          <p:nvPr userDrawn="1"/>
        </p:nvSpPr>
        <p:spPr>
          <a:xfrm>
            <a:off x="2747486" y="3533855"/>
            <a:ext cx="91440" cy="9144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9" name="Rectangle 538"/>
          <p:cNvSpPr/>
          <p:nvPr userDrawn="1"/>
        </p:nvSpPr>
        <p:spPr>
          <a:xfrm>
            <a:off x="2475550" y="3355181"/>
            <a:ext cx="91440" cy="9144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0" name="Rectangle 539"/>
          <p:cNvSpPr/>
          <p:nvPr userDrawn="1"/>
        </p:nvSpPr>
        <p:spPr>
          <a:xfrm rot="2798738">
            <a:off x="2536586" y="3233309"/>
            <a:ext cx="91440" cy="9144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1" name="Rectangle 540"/>
          <p:cNvSpPr/>
          <p:nvPr userDrawn="1"/>
        </p:nvSpPr>
        <p:spPr>
          <a:xfrm rot="2798738">
            <a:off x="2454931" y="3539347"/>
            <a:ext cx="91440" cy="9144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 name="Rectangle 541"/>
          <p:cNvSpPr/>
          <p:nvPr userDrawn="1"/>
        </p:nvSpPr>
        <p:spPr>
          <a:xfrm>
            <a:off x="2929571" y="3264743"/>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3" name="Rectangle 542"/>
          <p:cNvSpPr/>
          <p:nvPr userDrawn="1"/>
        </p:nvSpPr>
        <p:spPr>
          <a:xfrm>
            <a:off x="2927980" y="3443726"/>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4" name="Rectangle 543"/>
          <p:cNvSpPr/>
          <p:nvPr userDrawn="1"/>
        </p:nvSpPr>
        <p:spPr>
          <a:xfrm>
            <a:off x="2743200" y="3261360"/>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5" name="Rectangle 544"/>
          <p:cNvSpPr/>
          <p:nvPr userDrawn="1"/>
        </p:nvSpPr>
        <p:spPr>
          <a:xfrm>
            <a:off x="2657636" y="3442415"/>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6" name="Rectangle 545"/>
          <p:cNvSpPr/>
          <p:nvPr userDrawn="1"/>
        </p:nvSpPr>
        <p:spPr>
          <a:xfrm>
            <a:off x="2657636" y="3534584"/>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547" name="Rectangle 546"/>
          <p:cNvSpPr/>
          <p:nvPr userDrawn="1"/>
        </p:nvSpPr>
        <p:spPr>
          <a:xfrm>
            <a:off x="2657636" y="3352059"/>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548" name="Rectangle 547"/>
          <p:cNvSpPr/>
          <p:nvPr userDrawn="1"/>
        </p:nvSpPr>
        <p:spPr>
          <a:xfrm>
            <a:off x="2568276" y="3442415"/>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9" name="Rectangle 548"/>
          <p:cNvSpPr/>
          <p:nvPr userDrawn="1"/>
        </p:nvSpPr>
        <p:spPr>
          <a:xfrm>
            <a:off x="2568577" y="3352059"/>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550" name="Rectangle 549"/>
          <p:cNvSpPr/>
          <p:nvPr userDrawn="1"/>
        </p:nvSpPr>
        <p:spPr>
          <a:xfrm>
            <a:off x="2650448" y="3201875"/>
            <a:ext cx="91440" cy="9144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1" name="TextBox 550"/>
          <p:cNvSpPr txBox="1"/>
          <p:nvPr userDrawn="1"/>
        </p:nvSpPr>
        <p:spPr>
          <a:xfrm>
            <a:off x="2630271" y="2875098"/>
            <a:ext cx="4015599" cy="323165"/>
          </a:xfrm>
          <a:prstGeom prst="rect">
            <a:avLst/>
          </a:prstGeom>
          <a:noFill/>
        </p:spPr>
        <p:txBody>
          <a:bodyPr wrap="square" rtlCol="0">
            <a:spAutoFit/>
          </a:bodyPr>
          <a:lstStyle/>
          <a:p>
            <a:pPr algn="ctr" rtl="0"/>
            <a:r>
              <a:rPr lang="fa-IR" sz="1500" smtClean="0">
                <a:solidFill>
                  <a:schemeClr val="bg1"/>
                </a:solidFill>
                <a:cs typeface="B Yekan" pitchFamily="2" charset="-78"/>
              </a:rPr>
              <a:t>دفترحفظ‌‌</a:t>
            </a:r>
            <a:r>
              <a:rPr lang="fa-IR" sz="1500" baseline="0" smtClean="0">
                <a:solidFill>
                  <a:schemeClr val="bg1"/>
                </a:solidFill>
                <a:cs typeface="B Yekan" pitchFamily="2" charset="-78"/>
              </a:rPr>
              <a:t> </a:t>
            </a:r>
            <a:r>
              <a:rPr lang="fa-IR" sz="1500" smtClean="0">
                <a:solidFill>
                  <a:schemeClr val="bg1"/>
                </a:solidFill>
                <a:cs typeface="B Yekan" pitchFamily="2" charset="-78"/>
              </a:rPr>
              <a:t>ونشرآثارحضرت‌آیت‌الله‌العظمی‌خامنه‌ای</a:t>
            </a:r>
            <a:endParaRPr lang="en-US" sz="1500" smtClean="0">
              <a:solidFill>
                <a:schemeClr val="bg1"/>
              </a:solidFill>
              <a:cs typeface="B Yekan" pitchFamily="2" charset="-78"/>
            </a:endParaRPr>
          </a:p>
        </p:txBody>
      </p:sp>
      <p:grpSp>
        <p:nvGrpSpPr>
          <p:cNvPr id="552" name="Group 4"/>
          <p:cNvGrpSpPr>
            <a:grpSpLocks/>
          </p:cNvGrpSpPr>
          <p:nvPr userDrawn="1"/>
        </p:nvGrpSpPr>
        <p:grpSpPr bwMode="auto">
          <a:xfrm>
            <a:off x="4111843" y="1515323"/>
            <a:ext cx="328911" cy="343288"/>
            <a:chOff x="-6056" y="-2208"/>
            <a:chExt cx="2208" cy="2208"/>
          </a:xfrm>
        </p:grpSpPr>
        <p:sp>
          <p:nvSpPr>
            <p:cNvPr id="553" name="Oval 5"/>
            <p:cNvSpPr>
              <a:spLocks noChangeArrowheads="1"/>
            </p:cNvSpPr>
            <p:nvPr/>
          </p:nvSpPr>
          <p:spPr bwMode="auto">
            <a:xfrm>
              <a:off x="-6056" y="-2132"/>
              <a:ext cx="2132" cy="2132"/>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554" name="Group 6"/>
            <p:cNvGrpSpPr>
              <a:grpSpLocks/>
            </p:cNvGrpSpPr>
            <p:nvPr/>
          </p:nvGrpSpPr>
          <p:grpSpPr bwMode="auto">
            <a:xfrm>
              <a:off x="-6056" y="-2208"/>
              <a:ext cx="2208" cy="2208"/>
              <a:chOff x="-4060" y="-879"/>
              <a:chExt cx="2208" cy="2208"/>
            </a:xfrm>
          </p:grpSpPr>
          <p:grpSp>
            <p:nvGrpSpPr>
              <p:cNvPr id="555" name="Group 7"/>
              <p:cNvGrpSpPr>
                <a:grpSpLocks/>
              </p:cNvGrpSpPr>
              <p:nvPr/>
            </p:nvGrpSpPr>
            <p:grpSpPr bwMode="auto">
              <a:xfrm>
                <a:off x="-4060" y="-879"/>
                <a:ext cx="2208" cy="2208"/>
                <a:chOff x="-3924" y="-788"/>
                <a:chExt cx="2208" cy="2208"/>
              </a:xfrm>
            </p:grpSpPr>
            <p:grpSp>
              <p:nvGrpSpPr>
                <p:cNvPr id="571" name="Group 8"/>
                <p:cNvGrpSpPr>
                  <a:grpSpLocks noChangeAspect="1"/>
                </p:cNvGrpSpPr>
                <p:nvPr/>
              </p:nvGrpSpPr>
              <p:grpSpPr bwMode="auto">
                <a:xfrm>
                  <a:off x="-3924" y="-788"/>
                  <a:ext cx="2208" cy="2202"/>
                  <a:chOff x="168" y="696"/>
                  <a:chExt cx="1429" cy="1429"/>
                </a:xfrm>
              </p:grpSpPr>
              <p:grpSp>
                <p:nvGrpSpPr>
                  <p:cNvPr id="579" name="Group 9"/>
                  <p:cNvGrpSpPr>
                    <a:grpSpLocks noChangeAspect="1"/>
                  </p:cNvGrpSpPr>
                  <p:nvPr/>
                </p:nvGrpSpPr>
                <p:grpSpPr bwMode="auto">
                  <a:xfrm>
                    <a:off x="854" y="696"/>
                    <a:ext cx="56" cy="1429"/>
                    <a:chOff x="845" y="696"/>
                    <a:chExt cx="56" cy="1429"/>
                  </a:xfrm>
                </p:grpSpPr>
                <p:sp>
                  <p:nvSpPr>
                    <p:cNvPr id="583" name="AutoShape 1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84" name="AutoShape 1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580" name="Group 12"/>
                  <p:cNvGrpSpPr>
                    <a:grpSpLocks noChangeAspect="1"/>
                  </p:cNvGrpSpPr>
                  <p:nvPr/>
                </p:nvGrpSpPr>
                <p:grpSpPr bwMode="auto">
                  <a:xfrm rot="5400000">
                    <a:off x="855" y="696"/>
                    <a:ext cx="56" cy="1429"/>
                    <a:chOff x="845" y="696"/>
                    <a:chExt cx="56" cy="1429"/>
                  </a:xfrm>
                </p:grpSpPr>
                <p:sp>
                  <p:nvSpPr>
                    <p:cNvPr id="581" name="AutoShape 1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82" name="AutoShape 1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572" name="Group 15"/>
                <p:cNvGrpSpPr>
                  <a:grpSpLocks noChangeAspect="1"/>
                </p:cNvGrpSpPr>
                <p:nvPr/>
              </p:nvGrpSpPr>
              <p:grpSpPr bwMode="auto">
                <a:xfrm rot="2700000">
                  <a:off x="-3927" y="-785"/>
                  <a:ext cx="2208" cy="2202"/>
                  <a:chOff x="168" y="696"/>
                  <a:chExt cx="1429" cy="1429"/>
                </a:xfrm>
              </p:grpSpPr>
              <p:grpSp>
                <p:nvGrpSpPr>
                  <p:cNvPr id="573" name="Group 16"/>
                  <p:cNvGrpSpPr>
                    <a:grpSpLocks noChangeAspect="1"/>
                  </p:cNvGrpSpPr>
                  <p:nvPr/>
                </p:nvGrpSpPr>
                <p:grpSpPr bwMode="auto">
                  <a:xfrm>
                    <a:off x="854" y="696"/>
                    <a:ext cx="56" cy="1429"/>
                    <a:chOff x="845" y="696"/>
                    <a:chExt cx="56" cy="1429"/>
                  </a:xfrm>
                </p:grpSpPr>
                <p:sp>
                  <p:nvSpPr>
                    <p:cNvPr id="577" name="AutoShape 17"/>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78" name="AutoShape 18"/>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574" name="Group 19"/>
                  <p:cNvGrpSpPr>
                    <a:grpSpLocks noChangeAspect="1"/>
                  </p:cNvGrpSpPr>
                  <p:nvPr/>
                </p:nvGrpSpPr>
                <p:grpSpPr bwMode="auto">
                  <a:xfrm rot="5400000">
                    <a:off x="855" y="696"/>
                    <a:ext cx="56" cy="1429"/>
                    <a:chOff x="845" y="696"/>
                    <a:chExt cx="56" cy="1429"/>
                  </a:xfrm>
                </p:grpSpPr>
                <p:sp>
                  <p:nvSpPr>
                    <p:cNvPr id="575" name="AutoShape 2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76" name="AutoShape 2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nvGrpSpPr>
              <p:cNvPr id="556" name="Group 22"/>
              <p:cNvGrpSpPr>
                <a:grpSpLocks/>
              </p:cNvGrpSpPr>
              <p:nvPr/>
            </p:nvGrpSpPr>
            <p:grpSpPr bwMode="auto">
              <a:xfrm rot="1320000">
                <a:off x="-3742" y="-520"/>
                <a:ext cx="1546" cy="1546"/>
                <a:chOff x="-3924" y="-788"/>
                <a:chExt cx="2208" cy="2208"/>
              </a:xfrm>
            </p:grpSpPr>
            <p:grpSp>
              <p:nvGrpSpPr>
                <p:cNvPr id="557" name="Group 23"/>
                <p:cNvGrpSpPr>
                  <a:grpSpLocks noChangeAspect="1"/>
                </p:cNvGrpSpPr>
                <p:nvPr/>
              </p:nvGrpSpPr>
              <p:grpSpPr bwMode="auto">
                <a:xfrm>
                  <a:off x="-3924" y="-788"/>
                  <a:ext cx="2208" cy="2202"/>
                  <a:chOff x="168" y="696"/>
                  <a:chExt cx="1429" cy="1429"/>
                </a:xfrm>
              </p:grpSpPr>
              <p:grpSp>
                <p:nvGrpSpPr>
                  <p:cNvPr id="565" name="Group 24"/>
                  <p:cNvGrpSpPr>
                    <a:grpSpLocks noChangeAspect="1"/>
                  </p:cNvGrpSpPr>
                  <p:nvPr/>
                </p:nvGrpSpPr>
                <p:grpSpPr bwMode="auto">
                  <a:xfrm>
                    <a:off x="854" y="696"/>
                    <a:ext cx="56" cy="1429"/>
                    <a:chOff x="845" y="696"/>
                    <a:chExt cx="56" cy="1429"/>
                  </a:xfrm>
                </p:grpSpPr>
                <p:sp>
                  <p:nvSpPr>
                    <p:cNvPr id="569" name="AutoShape 2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70" name="AutoShape 2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566" name="Group 27"/>
                  <p:cNvGrpSpPr>
                    <a:grpSpLocks noChangeAspect="1"/>
                  </p:cNvGrpSpPr>
                  <p:nvPr/>
                </p:nvGrpSpPr>
                <p:grpSpPr bwMode="auto">
                  <a:xfrm rot="5400000">
                    <a:off x="855" y="696"/>
                    <a:ext cx="56" cy="1429"/>
                    <a:chOff x="845" y="696"/>
                    <a:chExt cx="56" cy="1429"/>
                  </a:xfrm>
                </p:grpSpPr>
                <p:sp>
                  <p:nvSpPr>
                    <p:cNvPr id="567" name="AutoShape 2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68" name="AutoShape 2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558" name="Group 30"/>
                <p:cNvGrpSpPr>
                  <a:grpSpLocks noChangeAspect="1"/>
                </p:cNvGrpSpPr>
                <p:nvPr/>
              </p:nvGrpSpPr>
              <p:grpSpPr bwMode="auto">
                <a:xfrm rot="2700000">
                  <a:off x="-3927" y="-785"/>
                  <a:ext cx="2208" cy="2202"/>
                  <a:chOff x="168" y="696"/>
                  <a:chExt cx="1429" cy="1429"/>
                </a:xfrm>
              </p:grpSpPr>
              <p:grpSp>
                <p:nvGrpSpPr>
                  <p:cNvPr id="559" name="Group 31"/>
                  <p:cNvGrpSpPr>
                    <a:grpSpLocks noChangeAspect="1"/>
                  </p:cNvGrpSpPr>
                  <p:nvPr/>
                </p:nvGrpSpPr>
                <p:grpSpPr bwMode="auto">
                  <a:xfrm>
                    <a:off x="854" y="696"/>
                    <a:ext cx="56" cy="1429"/>
                    <a:chOff x="845" y="696"/>
                    <a:chExt cx="56" cy="1429"/>
                  </a:xfrm>
                </p:grpSpPr>
                <p:sp>
                  <p:nvSpPr>
                    <p:cNvPr id="563" name="AutoShape 32"/>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64" name="AutoShape 33"/>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560" name="Group 34"/>
                  <p:cNvGrpSpPr>
                    <a:grpSpLocks noChangeAspect="1"/>
                  </p:cNvGrpSpPr>
                  <p:nvPr/>
                </p:nvGrpSpPr>
                <p:grpSpPr bwMode="auto">
                  <a:xfrm rot="5400000">
                    <a:off x="855" y="696"/>
                    <a:ext cx="56" cy="1429"/>
                    <a:chOff x="845" y="696"/>
                    <a:chExt cx="56" cy="1429"/>
                  </a:xfrm>
                </p:grpSpPr>
                <p:sp>
                  <p:nvSpPr>
                    <p:cNvPr id="561" name="AutoShape 3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62" name="AutoShape 3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grpSp>
      <p:grpSp>
        <p:nvGrpSpPr>
          <p:cNvPr id="585" name="Group 4"/>
          <p:cNvGrpSpPr>
            <a:grpSpLocks/>
          </p:cNvGrpSpPr>
          <p:nvPr userDrawn="1"/>
        </p:nvGrpSpPr>
        <p:grpSpPr bwMode="auto">
          <a:xfrm>
            <a:off x="2146639" y="263782"/>
            <a:ext cx="328911" cy="343288"/>
            <a:chOff x="-6056" y="-2208"/>
            <a:chExt cx="2208" cy="2208"/>
          </a:xfrm>
        </p:grpSpPr>
        <p:sp>
          <p:nvSpPr>
            <p:cNvPr id="586" name="Oval 5"/>
            <p:cNvSpPr>
              <a:spLocks noChangeArrowheads="1"/>
            </p:cNvSpPr>
            <p:nvPr/>
          </p:nvSpPr>
          <p:spPr bwMode="auto">
            <a:xfrm>
              <a:off x="-6056" y="-2132"/>
              <a:ext cx="2132" cy="2132"/>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587" name="Group 6"/>
            <p:cNvGrpSpPr>
              <a:grpSpLocks/>
            </p:cNvGrpSpPr>
            <p:nvPr/>
          </p:nvGrpSpPr>
          <p:grpSpPr bwMode="auto">
            <a:xfrm>
              <a:off x="-6056" y="-2208"/>
              <a:ext cx="2208" cy="2208"/>
              <a:chOff x="-4060" y="-879"/>
              <a:chExt cx="2208" cy="2208"/>
            </a:xfrm>
          </p:grpSpPr>
          <p:grpSp>
            <p:nvGrpSpPr>
              <p:cNvPr id="588" name="Group 7"/>
              <p:cNvGrpSpPr>
                <a:grpSpLocks/>
              </p:cNvGrpSpPr>
              <p:nvPr/>
            </p:nvGrpSpPr>
            <p:grpSpPr bwMode="auto">
              <a:xfrm>
                <a:off x="-4060" y="-879"/>
                <a:ext cx="2208" cy="2208"/>
                <a:chOff x="-3924" y="-788"/>
                <a:chExt cx="2208" cy="2208"/>
              </a:xfrm>
            </p:grpSpPr>
            <p:grpSp>
              <p:nvGrpSpPr>
                <p:cNvPr id="604" name="Group 8"/>
                <p:cNvGrpSpPr>
                  <a:grpSpLocks noChangeAspect="1"/>
                </p:cNvGrpSpPr>
                <p:nvPr/>
              </p:nvGrpSpPr>
              <p:grpSpPr bwMode="auto">
                <a:xfrm>
                  <a:off x="-3924" y="-788"/>
                  <a:ext cx="2208" cy="2202"/>
                  <a:chOff x="168" y="696"/>
                  <a:chExt cx="1429" cy="1429"/>
                </a:xfrm>
              </p:grpSpPr>
              <p:grpSp>
                <p:nvGrpSpPr>
                  <p:cNvPr id="612" name="Group 9"/>
                  <p:cNvGrpSpPr>
                    <a:grpSpLocks noChangeAspect="1"/>
                  </p:cNvGrpSpPr>
                  <p:nvPr/>
                </p:nvGrpSpPr>
                <p:grpSpPr bwMode="auto">
                  <a:xfrm>
                    <a:off x="854" y="696"/>
                    <a:ext cx="56" cy="1429"/>
                    <a:chOff x="845" y="696"/>
                    <a:chExt cx="56" cy="1429"/>
                  </a:xfrm>
                </p:grpSpPr>
                <p:sp>
                  <p:nvSpPr>
                    <p:cNvPr id="616" name="AutoShape 1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17" name="AutoShape 1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13" name="Group 12"/>
                  <p:cNvGrpSpPr>
                    <a:grpSpLocks noChangeAspect="1"/>
                  </p:cNvGrpSpPr>
                  <p:nvPr/>
                </p:nvGrpSpPr>
                <p:grpSpPr bwMode="auto">
                  <a:xfrm rot="5400000">
                    <a:off x="855" y="696"/>
                    <a:ext cx="56" cy="1429"/>
                    <a:chOff x="845" y="696"/>
                    <a:chExt cx="56" cy="1429"/>
                  </a:xfrm>
                </p:grpSpPr>
                <p:sp>
                  <p:nvSpPr>
                    <p:cNvPr id="614" name="AutoShape 1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15" name="AutoShape 1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605" name="Group 15"/>
                <p:cNvGrpSpPr>
                  <a:grpSpLocks noChangeAspect="1"/>
                </p:cNvGrpSpPr>
                <p:nvPr/>
              </p:nvGrpSpPr>
              <p:grpSpPr bwMode="auto">
                <a:xfrm rot="2700000">
                  <a:off x="-3927" y="-785"/>
                  <a:ext cx="2208" cy="2202"/>
                  <a:chOff x="168" y="696"/>
                  <a:chExt cx="1429" cy="1429"/>
                </a:xfrm>
              </p:grpSpPr>
              <p:grpSp>
                <p:nvGrpSpPr>
                  <p:cNvPr id="606" name="Group 16"/>
                  <p:cNvGrpSpPr>
                    <a:grpSpLocks noChangeAspect="1"/>
                  </p:cNvGrpSpPr>
                  <p:nvPr/>
                </p:nvGrpSpPr>
                <p:grpSpPr bwMode="auto">
                  <a:xfrm>
                    <a:off x="854" y="696"/>
                    <a:ext cx="56" cy="1429"/>
                    <a:chOff x="845" y="696"/>
                    <a:chExt cx="56" cy="1429"/>
                  </a:xfrm>
                </p:grpSpPr>
                <p:sp>
                  <p:nvSpPr>
                    <p:cNvPr id="610" name="AutoShape 17"/>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11" name="AutoShape 18"/>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07" name="Group 19"/>
                  <p:cNvGrpSpPr>
                    <a:grpSpLocks noChangeAspect="1"/>
                  </p:cNvGrpSpPr>
                  <p:nvPr/>
                </p:nvGrpSpPr>
                <p:grpSpPr bwMode="auto">
                  <a:xfrm rot="5400000">
                    <a:off x="855" y="696"/>
                    <a:ext cx="56" cy="1429"/>
                    <a:chOff x="845" y="696"/>
                    <a:chExt cx="56" cy="1429"/>
                  </a:xfrm>
                </p:grpSpPr>
                <p:sp>
                  <p:nvSpPr>
                    <p:cNvPr id="608" name="AutoShape 2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09" name="AutoShape 2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nvGrpSpPr>
              <p:cNvPr id="589" name="Group 22"/>
              <p:cNvGrpSpPr>
                <a:grpSpLocks/>
              </p:cNvGrpSpPr>
              <p:nvPr/>
            </p:nvGrpSpPr>
            <p:grpSpPr bwMode="auto">
              <a:xfrm rot="1320000">
                <a:off x="-3742" y="-520"/>
                <a:ext cx="1546" cy="1546"/>
                <a:chOff x="-3924" y="-788"/>
                <a:chExt cx="2208" cy="2208"/>
              </a:xfrm>
            </p:grpSpPr>
            <p:grpSp>
              <p:nvGrpSpPr>
                <p:cNvPr id="590" name="Group 23"/>
                <p:cNvGrpSpPr>
                  <a:grpSpLocks noChangeAspect="1"/>
                </p:cNvGrpSpPr>
                <p:nvPr/>
              </p:nvGrpSpPr>
              <p:grpSpPr bwMode="auto">
                <a:xfrm>
                  <a:off x="-3924" y="-788"/>
                  <a:ext cx="2208" cy="2202"/>
                  <a:chOff x="168" y="696"/>
                  <a:chExt cx="1429" cy="1429"/>
                </a:xfrm>
              </p:grpSpPr>
              <p:grpSp>
                <p:nvGrpSpPr>
                  <p:cNvPr id="598" name="Group 24"/>
                  <p:cNvGrpSpPr>
                    <a:grpSpLocks noChangeAspect="1"/>
                  </p:cNvGrpSpPr>
                  <p:nvPr/>
                </p:nvGrpSpPr>
                <p:grpSpPr bwMode="auto">
                  <a:xfrm>
                    <a:off x="854" y="696"/>
                    <a:ext cx="56" cy="1429"/>
                    <a:chOff x="845" y="696"/>
                    <a:chExt cx="56" cy="1429"/>
                  </a:xfrm>
                </p:grpSpPr>
                <p:sp>
                  <p:nvSpPr>
                    <p:cNvPr id="602" name="AutoShape 2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03" name="AutoShape 2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599" name="Group 27"/>
                  <p:cNvGrpSpPr>
                    <a:grpSpLocks noChangeAspect="1"/>
                  </p:cNvGrpSpPr>
                  <p:nvPr/>
                </p:nvGrpSpPr>
                <p:grpSpPr bwMode="auto">
                  <a:xfrm rot="5400000">
                    <a:off x="855" y="696"/>
                    <a:ext cx="56" cy="1429"/>
                    <a:chOff x="845" y="696"/>
                    <a:chExt cx="56" cy="1429"/>
                  </a:xfrm>
                </p:grpSpPr>
                <p:sp>
                  <p:nvSpPr>
                    <p:cNvPr id="600" name="AutoShape 2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01" name="AutoShape 2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591" name="Group 30"/>
                <p:cNvGrpSpPr>
                  <a:grpSpLocks noChangeAspect="1"/>
                </p:cNvGrpSpPr>
                <p:nvPr/>
              </p:nvGrpSpPr>
              <p:grpSpPr bwMode="auto">
                <a:xfrm rot="2700000">
                  <a:off x="-3927" y="-785"/>
                  <a:ext cx="2208" cy="2202"/>
                  <a:chOff x="168" y="696"/>
                  <a:chExt cx="1429" cy="1429"/>
                </a:xfrm>
              </p:grpSpPr>
              <p:grpSp>
                <p:nvGrpSpPr>
                  <p:cNvPr id="592" name="Group 31"/>
                  <p:cNvGrpSpPr>
                    <a:grpSpLocks noChangeAspect="1"/>
                  </p:cNvGrpSpPr>
                  <p:nvPr/>
                </p:nvGrpSpPr>
                <p:grpSpPr bwMode="auto">
                  <a:xfrm>
                    <a:off x="854" y="696"/>
                    <a:ext cx="56" cy="1429"/>
                    <a:chOff x="845" y="696"/>
                    <a:chExt cx="56" cy="1429"/>
                  </a:xfrm>
                </p:grpSpPr>
                <p:sp>
                  <p:nvSpPr>
                    <p:cNvPr id="596" name="AutoShape 32"/>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97" name="AutoShape 33"/>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593" name="Group 34"/>
                  <p:cNvGrpSpPr>
                    <a:grpSpLocks noChangeAspect="1"/>
                  </p:cNvGrpSpPr>
                  <p:nvPr/>
                </p:nvGrpSpPr>
                <p:grpSpPr bwMode="auto">
                  <a:xfrm rot="5400000">
                    <a:off x="855" y="696"/>
                    <a:ext cx="56" cy="1429"/>
                    <a:chOff x="845" y="696"/>
                    <a:chExt cx="56" cy="1429"/>
                  </a:xfrm>
                </p:grpSpPr>
                <p:sp>
                  <p:nvSpPr>
                    <p:cNvPr id="594" name="AutoShape 3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595" name="AutoShape 3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grpSp>
      <p:grpSp>
        <p:nvGrpSpPr>
          <p:cNvPr id="618" name="Group 4"/>
          <p:cNvGrpSpPr>
            <a:grpSpLocks/>
          </p:cNvGrpSpPr>
          <p:nvPr userDrawn="1"/>
        </p:nvGrpSpPr>
        <p:grpSpPr bwMode="auto">
          <a:xfrm>
            <a:off x="1096348" y="6377347"/>
            <a:ext cx="328911" cy="343288"/>
            <a:chOff x="-6056" y="-2208"/>
            <a:chExt cx="2208" cy="2208"/>
          </a:xfrm>
        </p:grpSpPr>
        <p:sp>
          <p:nvSpPr>
            <p:cNvPr id="619" name="Oval 5"/>
            <p:cNvSpPr>
              <a:spLocks noChangeArrowheads="1"/>
            </p:cNvSpPr>
            <p:nvPr/>
          </p:nvSpPr>
          <p:spPr bwMode="auto">
            <a:xfrm>
              <a:off x="-6056" y="-2132"/>
              <a:ext cx="2132" cy="2132"/>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620" name="Group 6"/>
            <p:cNvGrpSpPr>
              <a:grpSpLocks/>
            </p:cNvGrpSpPr>
            <p:nvPr/>
          </p:nvGrpSpPr>
          <p:grpSpPr bwMode="auto">
            <a:xfrm>
              <a:off x="-6056" y="-2208"/>
              <a:ext cx="2208" cy="2208"/>
              <a:chOff x="-4060" y="-879"/>
              <a:chExt cx="2208" cy="2208"/>
            </a:xfrm>
          </p:grpSpPr>
          <p:grpSp>
            <p:nvGrpSpPr>
              <p:cNvPr id="621" name="Group 7"/>
              <p:cNvGrpSpPr>
                <a:grpSpLocks/>
              </p:cNvGrpSpPr>
              <p:nvPr/>
            </p:nvGrpSpPr>
            <p:grpSpPr bwMode="auto">
              <a:xfrm>
                <a:off x="-4060" y="-879"/>
                <a:ext cx="2208" cy="2208"/>
                <a:chOff x="-3924" y="-788"/>
                <a:chExt cx="2208" cy="2208"/>
              </a:xfrm>
            </p:grpSpPr>
            <p:grpSp>
              <p:nvGrpSpPr>
                <p:cNvPr id="637" name="Group 8"/>
                <p:cNvGrpSpPr>
                  <a:grpSpLocks noChangeAspect="1"/>
                </p:cNvGrpSpPr>
                <p:nvPr/>
              </p:nvGrpSpPr>
              <p:grpSpPr bwMode="auto">
                <a:xfrm>
                  <a:off x="-3924" y="-788"/>
                  <a:ext cx="2208" cy="2202"/>
                  <a:chOff x="168" y="696"/>
                  <a:chExt cx="1429" cy="1429"/>
                </a:xfrm>
              </p:grpSpPr>
              <p:grpSp>
                <p:nvGrpSpPr>
                  <p:cNvPr id="645" name="Group 9"/>
                  <p:cNvGrpSpPr>
                    <a:grpSpLocks noChangeAspect="1"/>
                  </p:cNvGrpSpPr>
                  <p:nvPr/>
                </p:nvGrpSpPr>
                <p:grpSpPr bwMode="auto">
                  <a:xfrm>
                    <a:off x="854" y="696"/>
                    <a:ext cx="56" cy="1429"/>
                    <a:chOff x="845" y="696"/>
                    <a:chExt cx="56" cy="1429"/>
                  </a:xfrm>
                </p:grpSpPr>
                <p:sp>
                  <p:nvSpPr>
                    <p:cNvPr id="649" name="AutoShape 1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50" name="AutoShape 1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46" name="Group 12"/>
                  <p:cNvGrpSpPr>
                    <a:grpSpLocks noChangeAspect="1"/>
                  </p:cNvGrpSpPr>
                  <p:nvPr/>
                </p:nvGrpSpPr>
                <p:grpSpPr bwMode="auto">
                  <a:xfrm rot="5400000">
                    <a:off x="855" y="696"/>
                    <a:ext cx="56" cy="1429"/>
                    <a:chOff x="845" y="696"/>
                    <a:chExt cx="56" cy="1429"/>
                  </a:xfrm>
                </p:grpSpPr>
                <p:sp>
                  <p:nvSpPr>
                    <p:cNvPr id="647" name="AutoShape 1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48" name="AutoShape 1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638" name="Group 15"/>
                <p:cNvGrpSpPr>
                  <a:grpSpLocks noChangeAspect="1"/>
                </p:cNvGrpSpPr>
                <p:nvPr/>
              </p:nvGrpSpPr>
              <p:grpSpPr bwMode="auto">
                <a:xfrm rot="2700000">
                  <a:off x="-3927" y="-785"/>
                  <a:ext cx="2208" cy="2202"/>
                  <a:chOff x="168" y="696"/>
                  <a:chExt cx="1429" cy="1429"/>
                </a:xfrm>
              </p:grpSpPr>
              <p:grpSp>
                <p:nvGrpSpPr>
                  <p:cNvPr id="639" name="Group 16"/>
                  <p:cNvGrpSpPr>
                    <a:grpSpLocks noChangeAspect="1"/>
                  </p:cNvGrpSpPr>
                  <p:nvPr/>
                </p:nvGrpSpPr>
                <p:grpSpPr bwMode="auto">
                  <a:xfrm>
                    <a:off x="854" y="696"/>
                    <a:ext cx="56" cy="1429"/>
                    <a:chOff x="845" y="696"/>
                    <a:chExt cx="56" cy="1429"/>
                  </a:xfrm>
                </p:grpSpPr>
                <p:sp>
                  <p:nvSpPr>
                    <p:cNvPr id="643" name="AutoShape 17"/>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44" name="AutoShape 18"/>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40" name="Group 19"/>
                  <p:cNvGrpSpPr>
                    <a:grpSpLocks noChangeAspect="1"/>
                  </p:cNvGrpSpPr>
                  <p:nvPr/>
                </p:nvGrpSpPr>
                <p:grpSpPr bwMode="auto">
                  <a:xfrm rot="5400000">
                    <a:off x="855" y="696"/>
                    <a:ext cx="56" cy="1429"/>
                    <a:chOff x="845" y="696"/>
                    <a:chExt cx="56" cy="1429"/>
                  </a:xfrm>
                </p:grpSpPr>
                <p:sp>
                  <p:nvSpPr>
                    <p:cNvPr id="641" name="AutoShape 2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42" name="AutoShape 2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nvGrpSpPr>
              <p:cNvPr id="622" name="Group 22"/>
              <p:cNvGrpSpPr>
                <a:grpSpLocks/>
              </p:cNvGrpSpPr>
              <p:nvPr/>
            </p:nvGrpSpPr>
            <p:grpSpPr bwMode="auto">
              <a:xfrm rot="1320000">
                <a:off x="-3742" y="-520"/>
                <a:ext cx="1546" cy="1546"/>
                <a:chOff x="-3924" y="-788"/>
                <a:chExt cx="2208" cy="2208"/>
              </a:xfrm>
            </p:grpSpPr>
            <p:grpSp>
              <p:nvGrpSpPr>
                <p:cNvPr id="623" name="Group 23"/>
                <p:cNvGrpSpPr>
                  <a:grpSpLocks noChangeAspect="1"/>
                </p:cNvGrpSpPr>
                <p:nvPr/>
              </p:nvGrpSpPr>
              <p:grpSpPr bwMode="auto">
                <a:xfrm>
                  <a:off x="-3924" y="-788"/>
                  <a:ext cx="2208" cy="2202"/>
                  <a:chOff x="168" y="696"/>
                  <a:chExt cx="1429" cy="1429"/>
                </a:xfrm>
              </p:grpSpPr>
              <p:grpSp>
                <p:nvGrpSpPr>
                  <p:cNvPr id="631" name="Group 24"/>
                  <p:cNvGrpSpPr>
                    <a:grpSpLocks noChangeAspect="1"/>
                  </p:cNvGrpSpPr>
                  <p:nvPr/>
                </p:nvGrpSpPr>
                <p:grpSpPr bwMode="auto">
                  <a:xfrm>
                    <a:off x="854" y="696"/>
                    <a:ext cx="56" cy="1429"/>
                    <a:chOff x="845" y="696"/>
                    <a:chExt cx="56" cy="1429"/>
                  </a:xfrm>
                </p:grpSpPr>
                <p:sp>
                  <p:nvSpPr>
                    <p:cNvPr id="635" name="AutoShape 2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36" name="AutoShape 2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32" name="Group 27"/>
                  <p:cNvGrpSpPr>
                    <a:grpSpLocks noChangeAspect="1"/>
                  </p:cNvGrpSpPr>
                  <p:nvPr/>
                </p:nvGrpSpPr>
                <p:grpSpPr bwMode="auto">
                  <a:xfrm rot="5400000">
                    <a:off x="855" y="696"/>
                    <a:ext cx="56" cy="1429"/>
                    <a:chOff x="845" y="696"/>
                    <a:chExt cx="56" cy="1429"/>
                  </a:xfrm>
                </p:grpSpPr>
                <p:sp>
                  <p:nvSpPr>
                    <p:cNvPr id="633" name="AutoShape 2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34" name="AutoShape 2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624" name="Group 30"/>
                <p:cNvGrpSpPr>
                  <a:grpSpLocks noChangeAspect="1"/>
                </p:cNvGrpSpPr>
                <p:nvPr/>
              </p:nvGrpSpPr>
              <p:grpSpPr bwMode="auto">
                <a:xfrm rot="2700000">
                  <a:off x="-3927" y="-785"/>
                  <a:ext cx="2208" cy="2202"/>
                  <a:chOff x="168" y="696"/>
                  <a:chExt cx="1429" cy="1429"/>
                </a:xfrm>
              </p:grpSpPr>
              <p:grpSp>
                <p:nvGrpSpPr>
                  <p:cNvPr id="625" name="Group 31"/>
                  <p:cNvGrpSpPr>
                    <a:grpSpLocks noChangeAspect="1"/>
                  </p:cNvGrpSpPr>
                  <p:nvPr/>
                </p:nvGrpSpPr>
                <p:grpSpPr bwMode="auto">
                  <a:xfrm>
                    <a:off x="854" y="696"/>
                    <a:ext cx="56" cy="1429"/>
                    <a:chOff x="845" y="696"/>
                    <a:chExt cx="56" cy="1429"/>
                  </a:xfrm>
                </p:grpSpPr>
                <p:sp>
                  <p:nvSpPr>
                    <p:cNvPr id="629" name="AutoShape 32"/>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30" name="AutoShape 33"/>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26" name="Group 34"/>
                  <p:cNvGrpSpPr>
                    <a:grpSpLocks noChangeAspect="1"/>
                  </p:cNvGrpSpPr>
                  <p:nvPr/>
                </p:nvGrpSpPr>
                <p:grpSpPr bwMode="auto">
                  <a:xfrm rot="5400000">
                    <a:off x="855" y="696"/>
                    <a:ext cx="56" cy="1429"/>
                    <a:chOff x="845" y="696"/>
                    <a:chExt cx="56" cy="1429"/>
                  </a:xfrm>
                </p:grpSpPr>
                <p:sp>
                  <p:nvSpPr>
                    <p:cNvPr id="627" name="AutoShape 3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28" name="AutoShape 3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grpSp>
      <p:grpSp>
        <p:nvGrpSpPr>
          <p:cNvPr id="651" name="Group 4"/>
          <p:cNvGrpSpPr>
            <a:grpSpLocks/>
          </p:cNvGrpSpPr>
          <p:nvPr userDrawn="1"/>
        </p:nvGrpSpPr>
        <p:grpSpPr bwMode="auto">
          <a:xfrm>
            <a:off x="8182070" y="4929152"/>
            <a:ext cx="328911" cy="343288"/>
            <a:chOff x="-6056" y="-2208"/>
            <a:chExt cx="2208" cy="2208"/>
          </a:xfrm>
        </p:grpSpPr>
        <p:sp>
          <p:nvSpPr>
            <p:cNvPr id="652" name="Oval 5"/>
            <p:cNvSpPr>
              <a:spLocks noChangeArrowheads="1"/>
            </p:cNvSpPr>
            <p:nvPr/>
          </p:nvSpPr>
          <p:spPr bwMode="auto">
            <a:xfrm>
              <a:off x="-6056" y="-2132"/>
              <a:ext cx="2132" cy="2132"/>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653" name="Group 6"/>
            <p:cNvGrpSpPr>
              <a:grpSpLocks/>
            </p:cNvGrpSpPr>
            <p:nvPr/>
          </p:nvGrpSpPr>
          <p:grpSpPr bwMode="auto">
            <a:xfrm>
              <a:off x="-6056" y="-2208"/>
              <a:ext cx="2208" cy="2208"/>
              <a:chOff x="-4060" y="-879"/>
              <a:chExt cx="2208" cy="2208"/>
            </a:xfrm>
          </p:grpSpPr>
          <p:grpSp>
            <p:nvGrpSpPr>
              <p:cNvPr id="654" name="Group 7"/>
              <p:cNvGrpSpPr>
                <a:grpSpLocks/>
              </p:cNvGrpSpPr>
              <p:nvPr/>
            </p:nvGrpSpPr>
            <p:grpSpPr bwMode="auto">
              <a:xfrm>
                <a:off x="-4060" y="-879"/>
                <a:ext cx="2208" cy="2208"/>
                <a:chOff x="-3924" y="-788"/>
                <a:chExt cx="2208" cy="2208"/>
              </a:xfrm>
            </p:grpSpPr>
            <p:grpSp>
              <p:nvGrpSpPr>
                <p:cNvPr id="670" name="Group 8"/>
                <p:cNvGrpSpPr>
                  <a:grpSpLocks noChangeAspect="1"/>
                </p:cNvGrpSpPr>
                <p:nvPr/>
              </p:nvGrpSpPr>
              <p:grpSpPr bwMode="auto">
                <a:xfrm>
                  <a:off x="-3924" y="-788"/>
                  <a:ext cx="2208" cy="2202"/>
                  <a:chOff x="168" y="696"/>
                  <a:chExt cx="1429" cy="1429"/>
                </a:xfrm>
              </p:grpSpPr>
              <p:grpSp>
                <p:nvGrpSpPr>
                  <p:cNvPr id="678" name="Group 9"/>
                  <p:cNvGrpSpPr>
                    <a:grpSpLocks noChangeAspect="1"/>
                  </p:cNvGrpSpPr>
                  <p:nvPr/>
                </p:nvGrpSpPr>
                <p:grpSpPr bwMode="auto">
                  <a:xfrm>
                    <a:off x="854" y="696"/>
                    <a:ext cx="56" cy="1429"/>
                    <a:chOff x="845" y="696"/>
                    <a:chExt cx="56" cy="1429"/>
                  </a:xfrm>
                </p:grpSpPr>
                <p:sp>
                  <p:nvSpPr>
                    <p:cNvPr id="682" name="AutoShape 1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3" name="AutoShape 1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79" name="Group 12"/>
                  <p:cNvGrpSpPr>
                    <a:grpSpLocks noChangeAspect="1"/>
                  </p:cNvGrpSpPr>
                  <p:nvPr/>
                </p:nvGrpSpPr>
                <p:grpSpPr bwMode="auto">
                  <a:xfrm rot="5400000">
                    <a:off x="855" y="696"/>
                    <a:ext cx="56" cy="1429"/>
                    <a:chOff x="845" y="696"/>
                    <a:chExt cx="56" cy="1429"/>
                  </a:xfrm>
                </p:grpSpPr>
                <p:sp>
                  <p:nvSpPr>
                    <p:cNvPr id="680" name="AutoShape 1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1" name="AutoShape 1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671" name="Group 15"/>
                <p:cNvGrpSpPr>
                  <a:grpSpLocks noChangeAspect="1"/>
                </p:cNvGrpSpPr>
                <p:nvPr/>
              </p:nvGrpSpPr>
              <p:grpSpPr bwMode="auto">
                <a:xfrm rot="2700000">
                  <a:off x="-3927" y="-785"/>
                  <a:ext cx="2208" cy="2202"/>
                  <a:chOff x="168" y="696"/>
                  <a:chExt cx="1429" cy="1429"/>
                </a:xfrm>
              </p:grpSpPr>
              <p:grpSp>
                <p:nvGrpSpPr>
                  <p:cNvPr id="672" name="Group 16"/>
                  <p:cNvGrpSpPr>
                    <a:grpSpLocks noChangeAspect="1"/>
                  </p:cNvGrpSpPr>
                  <p:nvPr/>
                </p:nvGrpSpPr>
                <p:grpSpPr bwMode="auto">
                  <a:xfrm>
                    <a:off x="854" y="696"/>
                    <a:ext cx="56" cy="1429"/>
                    <a:chOff x="845" y="696"/>
                    <a:chExt cx="56" cy="1429"/>
                  </a:xfrm>
                </p:grpSpPr>
                <p:sp>
                  <p:nvSpPr>
                    <p:cNvPr id="676" name="AutoShape 17"/>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77" name="AutoShape 18"/>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73" name="Group 19"/>
                  <p:cNvGrpSpPr>
                    <a:grpSpLocks noChangeAspect="1"/>
                  </p:cNvGrpSpPr>
                  <p:nvPr/>
                </p:nvGrpSpPr>
                <p:grpSpPr bwMode="auto">
                  <a:xfrm rot="5400000">
                    <a:off x="855" y="696"/>
                    <a:ext cx="56" cy="1429"/>
                    <a:chOff x="845" y="696"/>
                    <a:chExt cx="56" cy="1429"/>
                  </a:xfrm>
                </p:grpSpPr>
                <p:sp>
                  <p:nvSpPr>
                    <p:cNvPr id="674" name="AutoShape 2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75" name="AutoShape 2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nvGrpSpPr>
              <p:cNvPr id="655" name="Group 22"/>
              <p:cNvGrpSpPr>
                <a:grpSpLocks/>
              </p:cNvGrpSpPr>
              <p:nvPr/>
            </p:nvGrpSpPr>
            <p:grpSpPr bwMode="auto">
              <a:xfrm rot="1320000">
                <a:off x="-3742" y="-520"/>
                <a:ext cx="1546" cy="1546"/>
                <a:chOff x="-3924" y="-788"/>
                <a:chExt cx="2208" cy="2208"/>
              </a:xfrm>
            </p:grpSpPr>
            <p:grpSp>
              <p:nvGrpSpPr>
                <p:cNvPr id="656" name="Group 23"/>
                <p:cNvGrpSpPr>
                  <a:grpSpLocks noChangeAspect="1"/>
                </p:cNvGrpSpPr>
                <p:nvPr/>
              </p:nvGrpSpPr>
              <p:grpSpPr bwMode="auto">
                <a:xfrm>
                  <a:off x="-3924" y="-788"/>
                  <a:ext cx="2208" cy="2202"/>
                  <a:chOff x="168" y="696"/>
                  <a:chExt cx="1429" cy="1429"/>
                </a:xfrm>
              </p:grpSpPr>
              <p:grpSp>
                <p:nvGrpSpPr>
                  <p:cNvPr id="664" name="Group 24"/>
                  <p:cNvGrpSpPr>
                    <a:grpSpLocks noChangeAspect="1"/>
                  </p:cNvGrpSpPr>
                  <p:nvPr/>
                </p:nvGrpSpPr>
                <p:grpSpPr bwMode="auto">
                  <a:xfrm>
                    <a:off x="854" y="696"/>
                    <a:ext cx="56" cy="1429"/>
                    <a:chOff x="845" y="696"/>
                    <a:chExt cx="56" cy="1429"/>
                  </a:xfrm>
                </p:grpSpPr>
                <p:sp>
                  <p:nvSpPr>
                    <p:cNvPr id="668" name="AutoShape 2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69" name="AutoShape 2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65" name="Group 27"/>
                  <p:cNvGrpSpPr>
                    <a:grpSpLocks noChangeAspect="1"/>
                  </p:cNvGrpSpPr>
                  <p:nvPr/>
                </p:nvGrpSpPr>
                <p:grpSpPr bwMode="auto">
                  <a:xfrm rot="5400000">
                    <a:off x="855" y="696"/>
                    <a:ext cx="56" cy="1429"/>
                    <a:chOff x="845" y="696"/>
                    <a:chExt cx="56" cy="1429"/>
                  </a:xfrm>
                </p:grpSpPr>
                <p:sp>
                  <p:nvSpPr>
                    <p:cNvPr id="666" name="AutoShape 2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67" name="AutoShape 2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657" name="Group 30"/>
                <p:cNvGrpSpPr>
                  <a:grpSpLocks noChangeAspect="1"/>
                </p:cNvGrpSpPr>
                <p:nvPr/>
              </p:nvGrpSpPr>
              <p:grpSpPr bwMode="auto">
                <a:xfrm rot="2700000">
                  <a:off x="-3927" y="-785"/>
                  <a:ext cx="2208" cy="2202"/>
                  <a:chOff x="168" y="696"/>
                  <a:chExt cx="1429" cy="1429"/>
                </a:xfrm>
              </p:grpSpPr>
              <p:grpSp>
                <p:nvGrpSpPr>
                  <p:cNvPr id="658" name="Group 31"/>
                  <p:cNvGrpSpPr>
                    <a:grpSpLocks noChangeAspect="1"/>
                  </p:cNvGrpSpPr>
                  <p:nvPr/>
                </p:nvGrpSpPr>
                <p:grpSpPr bwMode="auto">
                  <a:xfrm>
                    <a:off x="854" y="696"/>
                    <a:ext cx="56" cy="1429"/>
                    <a:chOff x="845" y="696"/>
                    <a:chExt cx="56" cy="1429"/>
                  </a:xfrm>
                </p:grpSpPr>
                <p:sp>
                  <p:nvSpPr>
                    <p:cNvPr id="662" name="AutoShape 32"/>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63" name="AutoShape 33"/>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59" name="Group 34"/>
                  <p:cNvGrpSpPr>
                    <a:grpSpLocks noChangeAspect="1"/>
                  </p:cNvGrpSpPr>
                  <p:nvPr/>
                </p:nvGrpSpPr>
                <p:grpSpPr bwMode="auto">
                  <a:xfrm rot="5400000">
                    <a:off x="855" y="696"/>
                    <a:ext cx="56" cy="1429"/>
                    <a:chOff x="845" y="696"/>
                    <a:chExt cx="56" cy="1429"/>
                  </a:xfrm>
                </p:grpSpPr>
                <p:sp>
                  <p:nvSpPr>
                    <p:cNvPr id="660" name="AutoShape 3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61" name="AutoShape 3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grpSp>
      <p:grpSp>
        <p:nvGrpSpPr>
          <p:cNvPr id="684" name="Group 4"/>
          <p:cNvGrpSpPr>
            <a:grpSpLocks/>
          </p:cNvGrpSpPr>
          <p:nvPr userDrawn="1"/>
        </p:nvGrpSpPr>
        <p:grpSpPr bwMode="auto">
          <a:xfrm>
            <a:off x="6281742" y="2895600"/>
            <a:ext cx="271458" cy="283323"/>
            <a:chOff x="-6056" y="-2208"/>
            <a:chExt cx="2208" cy="2208"/>
          </a:xfrm>
        </p:grpSpPr>
        <p:sp>
          <p:nvSpPr>
            <p:cNvPr id="685" name="Oval 5"/>
            <p:cNvSpPr>
              <a:spLocks noChangeArrowheads="1"/>
            </p:cNvSpPr>
            <p:nvPr/>
          </p:nvSpPr>
          <p:spPr bwMode="auto">
            <a:xfrm>
              <a:off x="-6056" y="-2132"/>
              <a:ext cx="2132" cy="2132"/>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nvGrpSpPr>
            <p:cNvPr id="686" name="Group 6"/>
            <p:cNvGrpSpPr>
              <a:grpSpLocks/>
            </p:cNvGrpSpPr>
            <p:nvPr/>
          </p:nvGrpSpPr>
          <p:grpSpPr bwMode="auto">
            <a:xfrm>
              <a:off x="-6056" y="-2208"/>
              <a:ext cx="2208" cy="2208"/>
              <a:chOff x="-4060" y="-879"/>
              <a:chExt cx="2208" cy="2208"/>
            </a:xfrm>
          </p:grpSpPr>
          <p:grpSp>
            <p:nvGrpSpPr>
              <p:cNvPr id="687" name="Group 7"/>
              <p:cNvGrpSpPr>
                <a:grpSpLocks/>
              </p:cNvGrpSpPr>
              <p:nvPr/>
            </p:nvGrpSpPr>
            <p:grpSpPr bwMode="auto">
              <a:xfrm>
                <a:off x="-4060" y="-879"/>
                <a:ext cx="2208" cy="2208"/>
                <a:chOff x="-3924" y="-788"/>
                <a:chExt cx="2208" cy="2208"/>
              </a:xfrm>
            </p:grpSpPr>
            <p:grpSp>
              <p:nvGrpSpPr>
                <p:cNvPr id="703" name="Group 8"/>
                <p:cNvGrpSpPr>
                  <a:grpSpLocks noChangeAspect="1"/>
                </p:cNvGrpSpPr>
                <p:nvPr/>
              </p:nvGrpSpPr>
              <p:grpSpPr bwMode="auto">
                <a:xfrm>
                  <a:off x="-3924" y="-788"/>
                  <a:ext cx="2208" cy="2202"/>
                  <a:chOff x="168" y="696"/>
                  <a:chExt cx="1429" cy="1429"/>
                </a:xfrm>
              </p:grpSpPr>
              <p:grpSp>
                <p:nvGrpSpPr>
                  <p:cNvPr id="711" name="Group 9"/>
                  <p:cNvGrpSpPr>
                    <a:grpSpLocks noChangeAspect="1"/>
                  </p:cNvGrpSpPr>
                  <p:nvPr/>
                </p:nvGrpSpPr>
                <p:grpSpPr bwMode="auto">
                  <a:xfrm>
                    <a:off x="854" y="696"/>
                    <a:ext cx="56" cy="1429"/>
                    <a:chOff x="845" y="696"/>
                    <a:chExt cx="56" cy="1429"/>
                  </a:xfrm>
                </p:grpSpPr>
                <p:sp>
                  <p:nvSpPr>
                    <p:cNvPr id="715" name="AutoShape 1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16" name="AutoShape 1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712" name="Group 12"/>
                  <p:cNvGrpSpPr>
                    <a:grpSpLocks noChangeAspect="1"/>
                  </p:cNvGrpSpPr>
                  <p:nvPr/>
                </p:nvGrpSpPr>
                <p:grpSpPr bwMode="auto">
                  <a:xfrm rot="5400000">
                    <a:off x="855" y="696"/>
                    <a:ext cx="56" cy="1429"/>
                    <a:chOff x="845" y="696"/>
                    <a:chExt cx="56" cy="1429"/>
                  </a:xfrm>
                </p:grpSpPr>
                <p:sp>
                  <p:nvSpPr>
                    <p:cNvPr id="713" name="AutoShape 1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14" name="AutoShape 1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704" name="Group 15"/>
                <p:cNvGrpSpPr>
                  <a:grpSpLocks noChangeAspect="1"/>
                </p:cNvGrpSpPr>
                <p:nvPr/>
              </p:nvGrpSpPr>
              <p:grpSpPr bwMode="auto">
                <a:xfrm rot="2700000">
                  <a:off x="-3927" y="-785"/>
                  <a:ext cx="2208" cy="2202"/>
                  <a:chOff x="168" y="696"/>
                  <a:chExt cx="1429" cy="1429"/>
                </a:xfrm>
              </p:grpSpPr>
              <p:grpSp>
                <p:nvGrpSpPr>
                  <p:cNvPr id="705" name="Group 16"/>
                  <p:cNvGrpSpPr>
                    <a:grpSpLocks noChangeAspect="1"/>
                  </p:cNvGrpSpPr>
                  <p:nvPr/>
                </p:nvGrpSpPr>
                <p:grpSpPr bwMode="auto">
                  <a:xfrm>
                    <a:off x="854" y="696"/>
                    <a:ext cx="56" cy="1429"/>
                    <a:chOff x="845" y="696"/>
                    <a:chExt cx="56" cy="1429"/>
                  </a:xfrm>
                </p:grpSpPr>
                <p:sp>
                  <p:nvSpPr>
                    <p:cNvPr id="709" name="AutoShape 17"/>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10" name="AutoShape 18"/>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706" name="Group 19"/>
                  <p:cNvGrpSpPr>
                    <a:grpSpLocks noChangeAspect="1"/>
                  </p:cNvGrpSpPr>
                  <p:nvPr/>
                </p:nvGrpSpPr>
                <p:grpSpPr bwMode="auto">
                  <a:xfrm rot="5400000">
                    <a:off x="855" y="696"/>
                    <a:ext cx="56" cy="1429"/>
                    <a:chOff x="845" y="696"/>
                    <a:chExt cx="56" cy="1429"/>
                  </a:xfrm>
                </p:grpSpPr>
                <p:sp>
                  <p:nvSpPr>
                    <p:cNvPr id="707" name="AutoShape 20"/>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08" name="AutoShape 2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nvGrpSpPr>
              <p:cNvPr id="688" name="Group 22"/>
              <p:cNvGrpSpPr>
                <a:grpSpLocks/>
              </p:cNvGrpSpPr>
              <p:nvPr/>
            </p:nvGrpSpPr>
            <p:grpSpPr bwMode="auto">
              <a:xfrm rot="1320000">
                <a:off x="-3742" y="-520"/>
                <a:ext cx="1546" cy="1546"/>
                <a:chOff x="-3924" y="-788"/>
                <a:chExt cx="2208" cy="2208"/>
              </a:xfrm>
            </p:grpSpPr>
            <p:grpSp>
              <p:nvGrpSpPr>
                <p:cNvPr id="689" name="Group 23"/>
                <p:cNvGrpSpPr>
                  <a:grpSpLocks noChangeAspect="1"/>
                </p:cNvGrpSpPr>
                <p:nvPr/>
              </p:nvGrpSpPr>
              <p:grpSpPr bwMode="auto">
                <a:xfrm>
                  <a:off x="-3924" y="-788"/>
                  <a:ext cx="2208" cy="2202"/>
                  <a:chOff x="168" y="696"/>
                  <a:chExt cx="1429" cy="1429"/>
                </a:xfrm>
              </p:grpSpPr>
              <p:grpSp>
                <p:nvGrpSpPr>
                  <p:cNvPr id="697" name="Group 24"/>
                  <p:cNvGrpSpPr>
                    <a:grpSpLocks noChangeAspect="1"/>
                  </p:cNvGrpSpPr>
                  <p:nvPr/>
                </p:nvGrpSpPr>
                <p:grpSpPr bwMode="auto">
                  <a:xfrm>
                    <a:off x="854" y="696"/>
                    <a:ext cx="56" cy="1429"/>
                    <a:chOff x="845" y="696"/>
                    <a:chExt cx="56" cy="1429"/>
                  </a:xfrm>
                </p:grpSpPr>
                <p:sp>
                  <p:nvSpPr>
                    <p:cNvPr id="701" name="AutoShape 2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02" name="AutoShape 2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98" name="Group 27"/>
                  <p:cNvGrpSpPr>
                    <a:grpSpLocks noChangeAspect="1"/>
                  </p:cNvGrpSpPr>
                  <p:nvPr/>
                </p:nvGrpSpPr>
                <p:grpSpPr bwMode="auto">
                  <a:xfrm rot="5400000">
                    <a:off x="855" y="696"/>
                    <a:ext cx="56" cy="1429"/>
                    <a:chOff x="845" y="696"/>
                    <a:chExt cx="56" cy="1429"/>
                  </a:xfrm>
                </p:grpSpPr>
                <p:sp>
                  <p:nvSpPr>
                    <p:cNvPr id="699" name="AutoShape 2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00" name="AutoShape 2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nvGrpSpPr>
                <p:cNvPr id="690" name="Group 30"/>
                <p:cNvGrpSpPr>
                  <a:grpSpLocks noChangeAspect="1"/>
                </p:cNvGrpSpPr>
                <p:nvPr/>
              </p:nvGrpSpPr>
              <p:grpSpPr bwMode="auto">
                <a:xfrm rot="2700000">
                  <a:off x="-3927" y="-785"/>
                  <a:ext cx="2208" cy="2202"/>
                  <a:chOff x="168" y="696"/>
                  <a:chExt cx="1429" cy="1429"/>
                </a:xfrm>
              </p:grpSpPr>
              <p:grpSp>
                <p:nvGrpSpPr>
                  <p:cNvPr id="691" name="Group 31"/>
                  <p:cNvGrpSpPr>
                    <a:grpSpLocks noChangeAspect="1"/>
                  </p:cNvGrpSpPr>
                  <p:nvPr/>
                </p:nvGrpSpPr>
                <p:grpSpPr bwMode="auto">
                  <a:xfrm>
                    <a:off x="854" y="696"/>
                    <a:ext cx="56" cy="1429"/>
                    <a:chOff x="845" y="696"/>
                    <a:chExt cx="56" cy="1429"/>
                  </a:xfrm>
                </p:grpSpPr>
                <p:sp>
                  <p:nvSpPr>
                    <p:cNvPr id="695" name="AutoShape 32"/>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96" name="AutoShape 33"/>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nvGrpSpPr>
                  <p:cNvPr id="692" name="Group 34"/>
                  <p:cNvGrpSpPr>
                    <a:grpSpLocks noChangeAspect="1"/>
                  </p:cNvGrpSpPr>
                  <p:nvPr/>
                </p:nvGrpSpPr>
                <p:grpSpPr bwMode="auto">
                  <a:xfrm rot="5400000">
                    <a:off x="855" y="696"/>
                    <a:ext cx="56" cy="1429"/>
                    <a:chOff x="845" y="696"/>
                    <a:chExt cx="56" cy="1429"/>
                  </a:xfrm>
                </p:grpSpPr>
                <p:sp>
                  <p:nvSpPr>
                    <p:cNvPr id="693" name="AutoShape 3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94" name="AutoShape 3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grpSp>
          </p:grpSp>
        </p:grpSp>
      </p:grpSp>
    </p:spTree>
    <p:extLst>
      <p:ext uri="{BB962C8B-B14F-4D97-AF65-F5344CB8AC3E}">
        <p14:creationId xmlns:p14="http://schemas.microsoft.com/office/powerpoint/2010/main" val="2951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494"/>
                                        </p:tgtEl>
                                        <p:attrNameLst>
                                          <p:attrName>style.visibility</p:attrName>
                                        </p:attrNameLst>
                                      </p:cBhvr>
                                      <p:to>
                                        <p:strVal val="visible"/>
                                      </p:to>
                                    </p:set>
                                    <p:animEffect transition="in" filter="fade">
                                      <p:cBhvr>
                                        <p:cTn id="7" dur="2000"/>
                                        <p:tgtEl>
                                          <p:spTgt spid="494"/>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486"/>
                                        </p:tgtEl>
                                        <p:attrNameLst>
                                          <p:attrName>style.visibility</p:attrName>
                                        </p:attrNameLst>
                                      </p:cBhvr>
                                      <p:to>
                                        <p:strVal val="visible"/>
                                      </p:to>
                                    </p:set>
                                    <p:animEffect transition="in" filter="fade">
                                      <p:cBhvr>
                                        <p:cTn id="10" dur="500"/>
                                        <p:tgtEl>
                                          <p:spTgt spid="486"/>
                                        </p:tgtEl>
                                      </p:cBhvr>
                                    </p:animEffect>
                                  </p:childTnLst>
                                </p:cTn>
                              </p:par>
                              <p:par>
                                <p:cTn id="11" presetID="10" presetClass="entr" presetSubtype="0" fill="hold" grpId="1" nodeType="withEffect">
                                  <p:stCondLst>
                                    <p:cond delay="0"/>
                                  </p:stCondLst>
                                  <p:childTnLst>
                                    <p:set>
                                      <p:cBhvr>
                                        <p:cTn id="12" dur="1" fill="hold">
                                          <p:stCondLst>
                                            <p:cond delay="0"/>
                                          </p:stCondLst>
                                        </p:cTn>
                                        <p:tgtEl>
                                          <p:spTgt spid="491"/>
                                        </p:tgtEl>
                                        <p:attrNameLst>
                                          <p:attrName>style.visibility</p:attrName>
                                        </p:attrNameLst>
                                      </p:cBhvr>
                                      <p:to>
                                        <p:strVal val="visible"/>
                                      </p:to>
                                    </p:set>
                                    <p:animEffect transition="in" filter="fade">
                                      <p:cBhvr>
                                        <p:cTn id="13" dur="1000"/>
                                        <p:tgtEl>
                                          <p:spTgt spid="491"/>
                                        </p:tgtEl>
                                      </p:cBhvr>
                                    </p:animEffect>
                                  </p:childTnLst>
                                </p:cTn>
                              </p:par>
                              <p:par>
                                <p:cTn id="14" presetID="10" presetClass="entr" presetSubtype="0" fill="hold" grpId="1" nodeType="withEffect">
                                  <p:stCondLst>
                                    <p:cond delay="0"/>
                                  </p:stCondLst>
                                  <p:childTnLst>
                                    <p:set>
                                      <p:cBhvr>
                                        <p:cTn id="15" dur="1" fill="hold">
                                          <p:stCondLst>
                                            <p:cond delay="0"/>
                                          </p:stCondLst>
                                        </p:cTn>
                                        <p:tgtEl>
                                          <p:spTgt spid="492"/>
                                        </p:tgtEl>
                                        <p:attrNameLst>
                                          <p:attrName>style.visibility</p:attrName>
                                        </p:attrNameLst>
                                      </p:cBhvr>
                                      <p:to>
                                        <p:strVal val="visible"/>
                                      </p:to>
                                    </p:set>
                                    <p:animEffect transition="in" filter="fade">
                                      <p:cBhvr>
                                        <p:cTn id="16" dur="500"/>
                                        <p:tgtEl>
                                          <p:spTgt spid="492"/>
                                        </p:tgtEl>
                                      </p:cBhvr>
                                    </p:animEffect>
                                  </p:childTnLst>
                                </p:cTn>
                              </p:par>
                              <p:par>
                                <p:cTn id="17" presetID="10" presetClass="entr" presetSubtype="0" fill="hold" grpId="1" nodeType="withEffect">
                                  <p:stCondLst>
                                    <p:cond delay="0"/>
                                  </p:stCondLst>
                                  <p:childTnLst>
                                    <p:set>
                                      <p:cBhvr>
                                        <p:cTn id="18" dur="1" fill="hold">
                                          <p:stCondLst>
                                            <p:cond delay="0"/>
                                          </p:stCondLst>
                                        </p:cTn>
                                        <p:tgtEl>
                                          <p:spTgt spid="489"/>
                                        </p:tgtEl>
                                        <p:attrNameLst>
                                          <p:attrName>style.visibility</p:attrName>
                                        </p:attrNameLst>
                                      </p:cBhvr>
                                      <p:to>
                                        <p:strVal val="visible"/>
                                      </p:to>
                                    </p:set>
                                    <p:animEffect transition="in" filter="fade">
                                      <p:cBhvr>
                                        <p:cTn id="19" dur="1000"/>
                                        <p:tgtEl>
                                          <p:spTgt spid="489"/>
                                        </p:tgtEl>
                                      </p:cBhvr>
                                    </p:animEffect>
                                  </p:childTnLst>
                                </p:cTn>
                              </p:par>
                              <p:par>
                                <p:cTn id="20" presetID="10" presetClass="entr" presetSubtype="0" fill="hold" grpId="1" nodeType="withEffect">
                                  <p:stCondLst>
                                    <p:cond delay="0"/>
                                  </p:stCondLst>
                                  <p:childTnLst>
                                    <p:set>
                                      <p:cBhvr>
                                        <p:cTn id="21" dur="1" fill="hold">
                                          <p:stCondLst>
                                            <p:cond delay="0"/>
                                          </p:stCondLst>
                                        </p:cTn>
                                        <p:tgtEl>
                                          <p:spTgt spid="487"/>
                                        </p:tgtEl>
                                        <p:attrNameLst>
                                          <p:attrName>style.visibility</p:attrName>
                                        </p:attrNameLst>
                                      </p:cBhvr>
                                      <p:to>
                                        <p:strVal val="visible"/>
                                      </p:to>
                                    </p:set>
                                    <p:animEffect transition="in" filter="fade">
                                      <p:cBhvr>
                                        <p:cTn id="22" dur="500"/>
                                        <p:tgtEl>
                                          <p:spTgt spid="487"/>
                                        </p:tgtEl>
                                      </p:cBhvr>
                                    </p:animEffect>
                                  </p:childTnLst>
                                </p:cTn>
                              </p:par>
                              <p:par>
                                <p:cTn id="23" presetID="10" presetClass="entr" presetSubtype="0" fill="hold" grpId="1" nodeType="withEffect">
                                  <p:stCondLst>
                                    <p:cond delay="0"/>
                                  </p:stCondLst>
                                  <p:childTnLst>
                                    <p:set>
                                      <p:cBhvr>
                                        <p:cTn id="24" dur="1" fill="hold">
                                          <p:stCondLst>
                                            <p:cond delay="0"/>
                                          </p:stCondLst>
                                        </p:cTn>
                                        <p:tgtEl>
                                          <p:spTgt spid="490"/>
                                        </p:tgtEl>
                                        <p:attrNameLst>
                                          <p:attrName>style.visibility</p:attrName>
                                        </p:attrNameLst>
                                      </p:cBhvr>
                                      <p:to>
                                        <p:strVal val="visible"/>
                                      </p:to>
                                    </p:set>
                                    <p:animEffect transition="in" filter="fade">
                                      <p:cBhvr>
                                        <p:cTn id="25" dur="2000"/>
                                        <p:tgtEl>
                                          <p:spTgt spid="490"/>
                                        </p:tgtEl>
                                      </p:cBhvr>
                                    </p:animEffect>
                                  </p:childTnLst>
                                </p:cTn>
                              </p:par>
                              <p:par>
                                <p:cTn id="26" presetID="10" presetClass="entr" presetSubtype="0" fill="hold" grpId="1" nodeType="withEffect">
                                  <p:stCondLst>
                                    <p:cond delay="0"/>
                                  </p:stCondLst>
                                  <p:childTnLst>
                                    <p:set>
                                      <p:cBhvr>
                                        <p:cTn id="27" dur="1" fill="hold">
                                          <p:stCondLst>
                                            <p:cond delay="0"/>
                                          </p:stCondLst>
                                        </p:cTn>
                                        <p:tgtEl>
                                          <p:spTgt spid="488"/>
                                        </p:tgtEl>
                                        <p:attrNameLst>
                                          <p:attrName>style.visibility</p:attrName>
                                        </p:attrNameLst>
                                      </p:cBhvr>
                                      <p:to>
                                        <p:strVal val="visible"/>
                                      </p:to>
                                    </p:set>
                                    <p:animEffect transition="in" filter="fade">
                                      <p:cBhvr>
                                        <p:cTn id="28" dur="1000"/>
                                        <p:tgtEl>
                                          <p:spTgt spid="488"/>
                                        </p:tgtEl>
                                      </p:cBhvr>
                                    </p:animEffect>
                                  </p:childTnLst>
                                </p:cTn>
                              </p:par>
                              <p:par>
                                <p:cTn id="29" presetID="10" presetClass="entr" presetSubtype="0" fill="hold" grpId="1" nodeType="withEffect">
                                  <p:stCondLst>
                                    <p:cond delay="0"/>
                                  </p:stCondLst>
                                  <p:childTnLst>
                                    <p:set>
                                      <p:cBhvr>
                                        <p:cTn id="30" dur="1" fill="hold">
                                          <p:stCondLst>
                                            <p:cond delay="0"/>
                                          </p:stCondLst>
                                        </p:cTn>
                                        <p:tgtEl>
                                          <p:spTgt spid="484"/>
                                        </p:tgtEl>
                                        <p:attrNameLst>
                                          <p:attrName>style.visibility</p:attrName>
                                        </p:attrNameLst>
                                      </p:cBhvr>
                                      <p:to>
                                        <p:strVal val="visible"/>
                                      </p:to>
                                    </p:set>
                                    <p:animEffect transition="in" filter="fade">
                                      <p:cBhvr>
                                        <p:cTn id="31" dur="500"/>
                                        <p:tgtEl>
                                          <p:spTgt spid="484"/>
                                        </p:tgtEl>
                                      </p:cBhvr>
                                    </p:animEffect>
                                  </p:childTnLst>
                                </p:cTn>
                              </p:par>
                              <p:par>
                                <p:cTn id="32" presetID="10" presetClass="entr" presetSubtype="0" fill="hold" grpId="1" nodeType="withEffect">
                                  <p:stCondLst>
                                    <p:cond delay="0"/>
                                  </p:stCondLst>
                                  <p:childTnLst>
                                    <p:set>
                                      <p:cBhvr>
                                        <p:cTn id="33" dur="1" fill="hold">
                                          <p:stCondLst>
                                            <p:cond delay="0"/>
                                          </p:stCondLst>
                                        </p:cTn>
                                        <p:tgtEl>
                                          <p:spTgt spid="493"/>
                                        </p:tgtEl>
                                        <p:attrNameLst>
                                          <p:attrName>style.visibility</p:attrName>
                                        </p:attrNameLst>
                                      </p:cBhvr>
                                      <p:to>
                                        <p:strVal val="visible"/>
                                      </p:to>
                                    </p:set>
                                    <p:animEffect transition="in" filter="fade">
                                      <p:cBhvr>
                                        <p:cTn id="34" dur="500"/>
                                        <p:tgtEl>
                                          <p:spTgt spid="493"/>
                                        </p:tgtEl>
                                      </p:cBhvr>
                                    </p:animEffect>
                                  </p:childTnLst>
                                </p:cTn>
                              </p:par>
                              <p:par>
                                <p:cTn id="35" presetID="10" presetClass="entr" presetSubtype="0" fill="hold" grpId="1" nodeType="withEffect">
                                  <p:stCondLst>
                                    <p:cond delay="0"/>
                                  </p:stCondLst>
                                  <p:childTnLst>
                                    <p:set>
                                      <p:cBhvr>
                                        <p:cTn id="36" dur="1" fill="hold">
                                          <p:stCondLst>
                                            <p:cond delay="0"/>
                                          </p:stCondLst>
                                        </p:cTn>
                                        <p:tgtEl>
                                          <p:spTgt spid="485"/>
                                        </p:tgtEl>
                                        <p:attrNameLst>
                                          <p:attrName>style.visibility</p:attrName>
                                        </p:attrNameLst>
                                      </p:cBhvr>
                                      <p:to>
                                        <p:strVal val="visible"/>
                                      </p:to>
                                    </p:set>
                                    <p:animEffect transition="in" filter="fade">
                                      <p:cBhvr>
                                        <p:cTn id="37" dur="2000"/>
                                        <p:tgtEl>
                                          <p:spTgt spid="485"/>
                                        </p:tgtEl>
                                      </p:cBhvr>
                                    </p:animEffect>
                                  </p:childTnLst>
                                </p:cTn>
                              </p:par>
                            </p:childTnLst>
                          </p:cTn>
                        </p:par>
                        <p:par>
                          <p:cTn id="38" fill="hold">
                            <p:stCondLst>
                              <p:cond delay="2000"/>
                            </p:stCondLst>
                            <p:childTnLst>
                              <p:par>
                                <p:cTn id="39" presetID="42" presetClass="path" presetSubtype="0" accel="50000" decel="50000" fill="hold" grpId="0" nodeType="afterEffect">
                                  <p:stCondLst>
                                    <p:cond delay="800"/>
                                  </p:stCondLst>
                                  <p:childTnLst>
                                    <p:animMotion origin="layout" path="M 2.77778E-7 -1.54487E-6 L -0.21615 -0.25439 " pathEditMode="relative" rAng="0" ptsTypes="AA">
                                      <p:cBhvr>
                                        <p:cTn id="40" dur="2000" fill="hold"/>
                                        <p:tgtEl>
                                          <p:spTgt spid="487"/>
                                        </p:tgtEl>
                                        <p:attrNameLst>
                                          <p:attrName>ppt_x</p:attrName>
                                          <p:attrName>ppt_y</p:attrName>
                                        </p:attrNameLst>
                                      </p:cBhvr>
                                      <p:rCtr x="-10816" y="-12720"/>
                                    </p:animMotion>
                                  </p:childTnLst>
                                </p:cTn>
                              </p:par>
                              <p:par>
                                <p:cTn id="41" presetID="42" presetClass="path" presetSubtype="0" accel="50000" decel="50000" fill="hold" grpId="0" nodeType="withEffect">
                                  <p:stCondLst>
                                    <p:cond delay="800"/>
                                  </p:stCondLst>
                                  <p:childTnLst>
                                    <p:animMotion origin="layout" path="M -2.77778E-7 5.64292E-7 L -0.00417 -0.37627 " pathEditMode="relative" rAng="0" ptsTypes="AA">
                                      <p:cBhvr>
                                        <p:cTn id="42" dur="2000" fill="hold"/>
                                        <p:tgtEl>
                                          <p:spTgt spid="490"/>
                                        </p:tgtEl>
                                        <p:attrNameLst>
                                          <p:attrName>ppt_x</p:attrName>
                                          <p:attrName>ppt_y</p:attrName>
                                        </p:attrNameLst>
                                      </p:cBhvr>
                                      <p:rCtr x="-208" y="-18825"/>
                                    </p:animMotion>
                                  </p:childTnLst>
                                </p:cTn>
                              </p:par>
                              <p:par>
                                <p:cTn id="43" presetID="42" presetClass="path" presetSubtype="0" accel="50000" decel="50000" fill="hold" grpId="0" nodeType="withEffect">
                                  <p:stCondLst>
                                    <p:cond delay="800"/>
                                  </p:stCondLst>
                                  <p:childTnLst>
                                    <p:animMotion origin="layout" path="M -3.33333E-6 2.56244E-6 L 0.14601 -0.14408 " pathEditMode="relative" rAng="0" ptsTypes="AA">
                                      <p:cBhvr>
                                        <p:cTn id="44" dur="2000" fill="hold"/>
                                        <p:tgtEl>
                                          <p:spTgt spid="488"/>
                                        </p:tgtEl>
                                        <p:attrNameLst>
                                          <p:attrName>ppt_x</p:attrName>
                                          <p:attrName>ppt_y</p:attrName>
                                        </p:attrNameLst>
                                      </p:cBhvr>
                                      <p:rCtr x="7292" y="-7216"/>
                                    </p:animMotion>
                                  </p:childTnLst>
                                </p:cTn>
                              </p:par>
                              <p:par>
                                <p:cTn id="45" presetID="42" presetClass="path" presetSubtype="0" accel="50000" decel="50000" fill="hold" grpId="0" nodeType="withEffect">
                                  <p:stCondLst>
                                    <p:cond delay="800"/>
                                  </p:stCondLst>
                                  <p:childTnLst>
                                    <p:animMotion origin="layout" path="M -1.38889E-6 1.13784E-6 L -0.09861 0.12026 " pathEditMode="relative" rAng="0" ptsTypes="AA">
                                      <p:cBhvr>
                                        <p:cTn id="46" dur="2000" fill="hold"/>
                                        <p:tgtEl>
                                          <p:spTgt spid="493"/>
                                        </p:tgtEl>
                                        <p:attrNameLst>
                                          <p:attrName>ppt_x</p:attrName>
                                          <p:attrName>ppt_y</p:attrName>
                                        </p:attrNameLst>
                                      </p:cBhvr>
                                      <p:rCtr x="-4931" y="6013"/>
                                    </p:animMotion>
                                  </p:childTnLst>
                                </p:cTn>
                              </p:par>
                              <p:par>
                                <p:cTn id="47" presetID="42" presetClass="path" presetSubtype="0" accel="50000" decel="50000" fill="hold" grpId="0" nodeType="withEffect">
                                  <p:stCondLst>
                                    <p:cond delay="800"/>
                                  </p:stCondLst>
                                  <p:childTnLst>
                                    <p:animMotion origin="layout" path="M 3.61111E-6 -6.29047E-7 L 0.04409 0.30227 " pathEditMode="relative" rAng="0" ptsTypes="AA">
                                      <p:cBhvr>
                                        <p:cTn id="48" dur="2000" fill="hold"/>
                                        <p:tgtEl>
                                          <p:spTgt spid="484"/>
                                        </p:tgtEl>
                                        <p:attrNameLst>
                                          <p:attrName>ppt_x</p:attrName>
                                          <p:attrName>ppt_y</p:attrName>
                                        </p:attrNameLst>
                                      </p:cBhvr>
                                      <p:rCtr x="2205" y="15102"/>
                                    </p:animMotion>
                                  </p:childTnLst>
                                </p:cTn>
                              </p:par>
                              <p:par>
                                <p:cTn id="49" presetID="35" presetClass="path" presetSubtype="0" accel="50000" decel="50000" fill="hold" grpId="0" nodeType="withEffect">
                                  <p:stCondLst>
                                    <p:cond delay="1000"/>
                                  </p:stCondLst>
                                  <p:childTnLst>
                                    <p:animMotion origin="layout" path="M -2.22222E-6 -4.44444E-6 L -0.01927 -4.44444E-6 " pathEditMode="relative" rAng="0" ptsTypes="AA">
                                      <p:cBhvr>
                                        <p:cTn id="50" dur="5000" fill="hold"/>
                                        <p:tgtEl>
                                          <p:spTgt spid="508"/>
                                        </p:tgtEl>
                                        <p:attrNameLst>
                                          <p:attrName>ppt_x</p:attrName>
                                          <p:attrName>ppt_y</p:attrName>
                                        </p:attrNameLst>
                                      </p:cBhvr>
                                      <p:rCtr x="-972" y="0"/>
                                    </p:animMotion>
                                  </p:childTnLst>
                                </p:cTn>
                              </p:par>
                              <p:par>
                                <p:cTn id="51" presetID="35" presetClass="path" presetSubtype="0" accel="50000" decel="50000" fill="hold" grpId="1" nodeType="withEffect">
                                  <p:stCondLst>
                                    <p:cond delay="1000"/>
                                  </p:stCondLst>
                                  <p:childTnLst>
                                    <p:animMotion origin="layout" path="M -1.38889E-6 3.33333E-6 L -0.01684 3.33333E-6 " pathEditMode="relative" rAng="0" ptsTypes="AA">
                                      <p:cBhvr>
                                        <p:cTn id="52" dur="5000" fill="hold"/>
                                        <p:tgtEl>
                                          <p:spTgt spid="511"/>
                                        </p:tgtEl>
                                        <p:attrNameLst>
                                          <p:attrName>ppt_x</p:attrName>
                                          <p:attrName>ppt_y</p:attrName>
                                        </p:attrNameLst>
                                      </p:cBhvr>
                                      <p:rCtr x="-851" y="0"/>
                                    </p:animMotion>
                                  </p:childTnLst>
                                </p:cTn>
                              </p:par>
                              <p:par>
                                <p:cTn id="53" presetID="35" presetClass="path" presetSubtype="0" accel="50000" decel="50000" fill="hold" grpId="1" nodeType="withEffect">
                                  <p:stCondLst>
                                    <p:cond delay="1000"/>
                                  </p:stCondLst>
                                  <p:childTnLst>
                                    <p:animMotion origin="layout" path="M -4.72222E-6 1.23034E-6 L -0.02517 0.00277 " pathEditMode="relative" rAng="0" ptsTypes="AA">
                                      <p:cBhvr>
                                        <p:cTn id="54" dur="5000" fill="hold"/>
                                        <p:tgtEl>
                                          <p:spTgt spid="510"/>
                                        </p:tgtEl>
                                        <p:attrNameLst>
                                          <p:attrName>ppt_x</p:attrName>
                                          <p:attrName>ppt_y</p:attrName>
                                        </p:attrNameLst>
                                      </p:cBhvr>
                                      <p:rCtr x="-1267" y="139"/>
                                    </p:animMotion>
                                  </p:childTnLst>
                                </p:cTn>
                              </p:par>
                              <p:par>
                                <p:cTn id="55" presetID="35" presetClass="path" presetSubtype="0" accel="50000" decel="50000" fill="hold" grpId="2" nodeType="withEffect">
                                  <p:stCondLst>
                                    <p:cond delay="1000"/>
                                  </p:stCondLst>
                                  <p:childTnLst>
                                    <p:animMotion origin="layout" path="M -1.94444E-6 -2.79371E-6 L -0.02934 0.00139 " pathEditMode="relative" rAng="0" ptsTypes="AA">
                                      <p:cBhvr>
                                        <p:cTn id="56" dur="5000" fill="hold"/>
                                        <p:tgtEl>
                                          <p:spTgt spid="509"/>
                                        </p:tgtEl>
                                        <p:attrNameLst>
                                          <p:attrName>ppt_x</p:attrName>
                                          <p:attrName>ppt_y</p:attrName>
                                        </p:attrNameLst>
                                      </p:cBhvr>
                                      <p:rCtr x="-1476" y="69"/>
                                    </p:animMotion>
                                  </p:childTnLst>
                                </p:cTn>
                              </p:par>
                              <p:par>
                                <p:cTn id="57" presetID="35" presetClass="path" presetSubtype="0" accel="50000" decel="50000" fill="hold" grpId="1" nodeType="withEffect">
                                  <p:stCondLst>
                                    <p:cond delay="1000"/>
                                  </p:stCondLst>
                                  <p:childTnLst>
                                    <p:animMotion origin="layout" path="M -4.16667E-6 1.19334E-6 L -0.03333 1.19334E-6 " pathEditMode="relative" rAng="0" ptsTypes="AA">
                                      <p:cBhvr>
                                        <p:cTn id="58" dur="5000" fill="hold"/>
                                        <p:tgtEl>
                                          <p:spTgt spid="514"/>
                                        </p:tgtEl>
                                        <p:attrNameLst>
                                          <p:attrName>ppt_x</p:attrName>
                                          <p:attrName>ppt_y</p:attrName>
                                        </p:attrNameLst>
                                      </p:cBhvr>
                                      <p:rCtr x="-1667" y="0"/>
                                    </p:animMotion>
                                  </p:childTnLst>
                                </p:cTn>
                              </p:par>
                              <p:par>
                                <p:cTn id="59" presetID="35" presetClass="path" presetSubtype="0" accel="50000" decel="50000" fill="hold" grpId="2" nodeType="withEffect">
                                  <p:stCondLst>
                                    <p:cond delay="1000"/>
                                  </p:stCondLst>
                                  <p:childTnLst>
                                    <p:animMotion origin="layout" path="M -8.33333E-7 -2.0074E-6 L -0.03229 -0.00254 " pathEditMode="relative" rAng="0" ptsTypes="AA">
                                      <p:cBhvr>
                                        <p:cTn id="60" dur="5000" fill="hold"/>
                                        <p:tgtEl>
                                          <p:spTgt spid="506"/>
                                        </p:tgtEl>
                                        <p:attrNameLst>
                                          <p:attrName>ppt_x</p:attrName>
                                          <p:attrName>ppt_y</p:attrName>
                                        </p:attrNameLst>
                                      </p:cBhvr>
                                      <p:rCtr x="-1615" y="-139"/>
                                    </p:animMotion>
                                  </p:childTnLst>
                                </p:cTn>
                              </p:par>
                              <p:par>
                                <p:cTn id="61" presetID="35" presetClass="path" presetSubtype="0" accel="50000" decel="50000" fill="hold" grpId="2" nodeType="withEffect">
                                  <p:stCondLst>
                                    <p:cond delay="1000"/>
                                  </p:stCondLst>
                                  <p:childTnLst>
                                    <p:animMotion origin="layout" path="M 1.94444E-6 -2.0074E-6 L -0.06285 -2.0074E-6 " pathEditMode="relative" rAng="0" ptsTypes="AA">
                                      <p:cBhvr>
                                        <p:cTn id="62" dur="5000" fill="hold"/>
                                        <p:tgtEl>
                                          <p:spTgt spid="507"/>
                                        </p:tgtEl>
                                        <p:attrNameLst>
                                          <p:attrName>ppt_x</p:attrName>
                                          <p:attrName>ppt_y</p:attrName>
                                        </p:attrNameLst>
                                      </p:cBhvr>
                                      <p:rCtr x="-3142" y="0"/>
                                    </p:animMotion>
                                  </p:childTnLst>
                                </p:cTn>
                              </p:par>
                              <p:par>
                                <p:cTn id="63" presetID="35" presetClass="path" presetSubtype="0" accel="50000" decel="50000" fill="hold" grpId="0" nodeType="withEffect">
                                  <p:stCondLst>
                                    <p:cond delay="1000"/>
                                  </p:stCondLst>
                                  <p:childTnLst>
                                    <p:animMotion origin="layout" path="M 2.77778E-7 2.20167E-6 L -0.07552 2.20167E-6 " pathEditMode="relative" rAng="0" ptsTypes="AA">
                                      <p:cBhvr>
                                        <p:cTn id="64" dur="5000" fill="hold"/>
                                        <p:tgtEl>
                                          <p:spTgt spid="515"/>
                                        </p:tgtEl>
                                        <p:attrNameLst>
                                          <p:attrName>ppt_x</p:attrName>
                                          <p:attrName>ppt_y</p:attrName>
                                        </p:attrNameLst>
                                      </p:cBhvr>
                                      <p:rCtr x="-3785" y="0"/>
                                    </p:animMotion>
                                  </p:childTnLst>
                                </p:cTn>
                              </p:par>
                              <p:par>
                                <p:cTn id="65" presetID="35" presetClass="path" presetSubtype="0" accel="50000" decel="50000" fill="hold" grpId="0" nodeType="withEffect">
                                  <p:stCondLst>
                                    <p:cond delay="1000"/>
                                  </p:stCondLst>
                                  <p:childTnLst>
                                    <p:animMotion origin="layout" path="M -4.44444E-6 1.62812E-6 L -0.07569 -0.00208 " pathEditMode="relative" rAng="0" ptsTypes="AA">
                                      <p:cBhvr>
                                        <p:cTn id="66" dur="5000" fill="hold"/>
                                        <p:tgtEl>
                                          <p:spTgt spid="517"/>
                                        </p:tgtEl>
                                        <p:attrNameLst>
                                          <p:attrName>ppt_x</p:attrName>
                                          <p:attrName>ppt_y</p:attrName>
                                        </p:attrNameLst>
                                      </p:cBhvr>
                                      <p:rCtr x="-3785" y="-116"/>
                                    </p:animMotion>
                                  </p:childTnLst>
                                </p:cTn>
                              </p:par>
                              <p:par>
                                <p:cTn id="67" presetID="10" presetClass="entr" presetSubtype="0" fill="hold" grpId="1" nodeType="withEffect">
                                  <p:stCondLst>
                                    <p:cond delay="0"/>
                                  </p:stCondLst>
                                  <p:childTnLst>
                                    <p:set>
                                      <p:cBhvr>
                                        <p:cTn id="68" dur="1" fill="hold">
                                          <p:stCondLst>
                                            <p:cond delay="0"/>
                                          </p:stCondLst>
                                        </p:cTn>
                                        <p:tgtEl>
                                          <p:spTgt spid="520"/>
                                        </p:tgtEl>
                                        <p:attrNameLst>
                                          <p:attrName>style.visibility</p:attrName>
                                        </p:attrNameLst>
                                      </p:cBhvr>
                                      <p:to>
                                        <p:strVal val="visible"/>
                                      </p:to>
                                    </p:set>
                                    <p:animEffect transition="in" filter="fade">
                                      <p:cBhvr>
                                        <p:cTn id="69" dur="5000"/>
                                        <p:tgtEl>
                                          <p:spTgt spid="520"/>
                                        </p:tgtEl>
                                      </p:cBhvr>
                                    </p:animEffect>
                                  </p:childTnLst>
                                </p:cTn>
                              </p:par>
                              <p:par>
                                <p:cTn id="70" presetID="35" presetClass="path" presetSubtype="0" accel="50000" decel="50000" fill="hold" grpId="0" nodeType="withEffect">
                                  <p:stCondLst>
                                    <p:cond delay="1000"/>
                                  </p:stCondLst>
                                  <p:childTnLst>
                                    <p:animMotion origin="layout" path="M -4.44444E-6 1.62812E-6 L -0.07569 -0.00208 " pathEditMode="relative" rAng="0" ptsTypes="AA">
                                      <p:cBhvr>
                                        <p:cTn id="71" dur="5000" fill="hold"/>
                                        <p:tgtEl>
                                          <p:spTgt spid="520"/>
                                        </p:tgtEl>
                                        <p:attrNameLst>
                                          <p:attrName>ppt_x</p:attrName>
                                          <p:attrName>ppt_y</p:attrName>
                                        </p:attrNameLst>
                                      </p:cBhvr>
                                      <p:rCtr x="-3785" y="-116"/>
                                    </p:animMotion>
                                  </p:childTnLst>
                                </p:cTn>
                              </p:par>
                              <p:par>
                                <p:cTn id="72" presetID="10" presetClass="entr" presetSubtype="0" fill="hold" grpId="1" nodeType="withEffect">
                                  <p:stCondLst>
                                    <p:cond delay="100"/>
                                  </p:stCondLst>
                                  <p:childTnLst>
                                    <p:set>
                                      <p:cBhvr>
                                        <p:cTn id="73" dur="1" fill="hold">
                                          <p:stCondLst>
                                            <p:cond delay="0"/>
                                          </p:stCondLst>
                                        </p:cTn>
                                        <p:tgtEl>
                                          <p:spTgt spid="517"/>
                                        </p:tgtEl>
                                        <p:attrNameLst>
                                          <p:attrName>style.visibility</p:attrName>
                                        </p:attrNameLst>
                                      </p:cBhvr>
                                      <p:to>
                                        <p:strVal val="visible"/>
                                      </p:to>
                                    </p:set>
                                    <p:animEffect transition="in" filter="fade">
                                      <p:cBhvr>
                                        <p:cTn id="74" dur="5000"/>
                                        <p:tgtEl>
                                          <p:spTgt spid="517"/>
                                        </p:tgtEl>
                                      </p:cBhvr>
                                    </p:animEffect>
                                  </p:childTnLst>
                                </p:cTn>
                              </p:par>
                              <p:par>
                                <p:cTn id="75" presetID="35" presetClass="path" presetSubtype="0" accel="50000" decel="50000" fill="hold" grpId="0" nodeType="withEffect">
                                  <p:stCondLst>
                                    <p:cond delay="1000"/>
                                  </p:stCondLst>
                                  <p:childTnLst>
                                    <p:animMotion origin="layout" path="M -2.77778E-7 -9.99075E-7 L -0.07552 -9.99075E-7 " pathEditMode="relative" rAng="0" ptsTypes="AA">
                                      <p:cBhvr>
                                        <p:cTn id="76" dur="5000" fill="hold"/>
                                        <p:tgtEl>
                                          <p:spTgt spid="519"/>
                                        </p:tgtEl>
                                        <p:attrNameLst>
                                          <p:attrName>ppt_x</p:attrName>
                                          <p:attrName>ppt_y</p:attrName>
                                        </p:attrNameLst>
                                      </p:cBhvr>
                                      <p:rCtr x="-3785" y="0"/>
                                    </p:animMotion>
                                  </p:childTnLst>
                                </p:cTn>
                              </p:par>
                              <p:par>
                                <p:cTn id="77" presetID="10" presetClass="entr" presetSubtype="0" fill="hold" grpId="1" nodeType="withEffect">
                                  <p:stCondLst>
                                    <p:cond delay="100"/>
                                  </p:stCondLst>
                                  <p:childTnLst>
                                    <p:set>
                                      <p:cBhvr>
                                        <p:cTn id="78" dur="1" fill="hold">
                                          <p:stCondLst>
                                            <p:cond delay="0"/>
                                          </p:stCondLst>
                                        </p:cTn>
                                        <p:tgtEl>
                                          <p:spTgt spid="519"/>
                                        </p:tgtEl>
                                        <p:attrNameLst>
                                          <p:attrName>style.visibility</p:attrName>
                                        </p:attrNameLst>
                                      </p:cBhvr>
                                      <p:to>
                                        <p:strVal val="visible"/>
                                      </p:to>
                                    </p:set>
                                    <p:animEffect transition="in" filter="fade">
                                      <p:cBhvr>
                                        <p:cTn id="79" dur="5000"/>
                                        <p:tgtEl>
                                          <p:spTgt spid="519"/>
                                        </p:tgtEl>
                                      </p:cBhvr>
                                    </p:animEffect>
                                  </p:childTnLst>
                                </p:cTn>
                              </p:par>
                              <p:par>
                                <p:cTn id="80" presetID="35" presetClass="path" presetSubtype="0" accel="50000" decel="50000" fill="hold" grpId="0" nodeType="withEffect">
                                  <p:stCondLst>
                                    <p:cond delay="1000"/>
                                  </p:stCondLst>
                                  <p:childTnLst>
                                    <p:animMotion origin="layout" path="M -2.77778E-7 -1.71138E-6 L -0.01927 -1.71138E-6 " pathEditMode="relative" rAng="0" ptsTypes="AA">
                                      <p:cBhvr>
                                        <p:cTn id="81" dur="5000" fill="hold"/>
                                        <p:tgtEl>
                                          <p:spTgt spid="518"/>
                                        </p:tgtEl>
                                        <p:attrNameLst>
                                          <p:attrName>ppt_x</p:attrName>
                                          <p:attrName>ppt_y</p:attrName>
                                        </p:attrNameLst>
                                      </p:cBhvr>
                                      <p:rCtr x="-972" y="0"/>
                                    </p:animMotion>
                                  </p:childTnLst>
                                </p:cTn>
                              </p:par>
                              <p:par>
                                <p:cTn id="82" presetID="35" presetClass="path" presetSubtype="0" accel="50000" decel="50000" fill="hold" grpId="0" nodeType="withEffect">
                                  <p:stCondLst>
                                    <p:cond delay="1100"/>
                                  </p:stCondLst>
                                  <p:childTnLst>
                                    <p:animMotion origin="layout" path="M 3.61111E-6 -4.89362E-6 L -0.01927 -4.89362E-6 " pathEditMode="relative" rAng="0" ptsTypes="AA">
                                      <p:cBhvr>
                                        <p:cTn id="83" dur="5000" fill="hold"/>
                                        <p:tgtEl>
                                          <p:spTgt spid="512"/>
                                        </p:tgtEl>
                                        <p:attrNameLst>
                                          <p:attrName>ppt_x</p:attrName>
                                          <p:attrName>ppt_y</p:attrName>
                                        </p:attrNameLst>
                                      </p:cBhvr>
                                      <p:rCtr x="-972" y="0"/>
                                    </p:animMotion>
                                  </p:childTnLst>
                                </p:cTn>
                              </p:par>
                              <p:par>
                                <p:cTn id="84" presetID="10" presetClass="entr" presetSubtype="0" fill="hold" grpId="1" nodeType="withEffect">
                                  <p:stCondLst>
                                    <p:cond delay="1000"/>
                                  </p:stCondLst>
                                  <p:childTnLst>
                                    <p:set>
                                      <p:cBhvr>
                                        <p:cTn id="85" dur="1" fill="hold">
                                          <p:stCondLst>
                                            <p:cond delay="0"/>
                                          </p:stCondLst>
                                        </p:cTn>
                                        <p:tgtEl>
                                          <p:spTgt spid="515"/>
                                        </p:tgtEl>
                                        <p:attrNameLst>
                                          <p:attrName>style.visibility</p:attrName>
                                        </p:attrNameLst>
                                      </p:cBhvr>
                                      <p:to>
                                        <p:strVal val="visible"/>
                                      </p:to>
                                    </p:set>
                                    <p:animEffect transition="in" filter="fade">
                                      <p:cBhvr>
                                        <p:cTn id="86" dur="2000"/>
                                        <p:tgtEl>
                                          <p:spTgt spid="515"/>
                                        </p:tgtEl>
                                      </p:cBhvr>
                                    </p:animEffect>
                                  </p:childTnLst>
                                </p:cTn>
                              </p:par>
                              <p:par>
                                <p:cTn id="87" presetID="35" presetClass="path" presetSubtype="0" accel="50000" decel="50000" fill="hold" grpId="0" nodeType="withEffect">
                                  <p:stCondLst>
                                    <p:cond delay="1000"/>
                                  </p:stCondLst>
                                  <p:childTnLst>
                                    <p:animMotion origin="layout" path="M -4.72222E-6 -4.44444E-6 L -0.01388 -4.44444E-6 " pathEditMode="relative" rAng="0" ptsTypes="AA">
                                      <p:cBhvr>
                                        <p:cTn id="88" dur="5000" fill="hold"/>
                                        <p:tgtEl>
                                          <p:spTgt spid="513"/>
                                        </p:tgtEl>
                                        <p:attrNameLst>
                                          <p:attrName>ppt_x</p:attrName>
                                          <p:attrName>ppt_y</p:attrName>
                                        </p:attrNameLst>
                                      </p:cBhvr>
                                      <p:rCtr x="-694" y="0"/>
                                    </p:animMotion>
                                  </p:childTnLst>
                                </p:cTn>
                              </p:par>
                              <p:par>
                                <p:cTn id="89" presetID="35" presetClass="path" presetSubtype="0" accel="50000" decel="50000" fill="hold" grpId="0" nodeType="withEffect">
                                  <p:stCondLst>
                                    <p:cond delay="1000"/>
                                  </p:stCondLst>
                                  <p:childTnLst>
                                    <p:animMotion origin="layout" path="M 2.77778E-7 2.20167E-6 L -0.07552 2.20167E-6 " pathEditMode="relative" rAng="0" ptsTypes="AA">
                                      <p:cBhvr>
                                        <p:cTn id="90" dur="5000" fill="hold"/>
                                        <p:tgtEl>
                                          <p:spTgt spid="516"/>
                                        </p:tgtEl>
                                        <p:attrNameLst>
                                          <p:attrName>ppt_x</p:attrName>
                                          <p:attrName>ppt_y</p:attrName>
                                        </p:attrNameLst>
                                      </p:cBhvr>
                                      <p:rCtr x="-3785" y="0"/>
                                    </p:animMotion>
                                  </p:childTnLst>
                                </p:cTn>
                              </p:par>
                              <p:par>
                                <p:cTn id="91" presetID="10" presetClass="entr" presetSubtype="0" fill="hold" grpId="1" nodeType="withEffect">
                                  <p:stCondLst>
                                    <p:cond delay="1400"/>
                                  </p:stCondLst>
                                  <p:childTnLst>
                                    <p:set>
                                      <p:cBhvr>
                                        <p:cTn id="92" dur="1" fill="hold">
                                          <p:stCondLst>
                                            <p:cond delay="0"/>
                                          </p:stCondLst>
                                        </p:cTn>
                                        <p:tgtEl>
                                          <p:spTgt spid="516"/>
                                        </p:tgtEl>
                                        <p:attrNameLst>
                                          <p:attrName>style.visibility</p:attrName>
                                        </p:attrNameLst>
                                      </p:cBhvr>
                                      <p:to>
                                        <p:strVal val="visible"/>
                                      </p:to>
                                    </p:set>
                                    <p:animEffect transition="in" filter="fade">
                                      <p:cBhvr>
                                        <p:cTn id="93" dur="2000"/>
                                        <p:tgtEl>
                                          <p:spTgt spid="516"/>
                                        </p:tgtEl>
                                      </p:cBhvr>
                                    </p:animEffect>
                                  </p:childTnLst>
                                </p:cTn>
                              </p:par>
                              <p:par>
                                <p:cTn id="94" presetID="26" presetClass="emph" presetSubtype="0" fill="hold" nodeType="withEffect">
                                  <p:stCondLst>
                                    <p:cond delay="1400"/>
                                  </p:stCondLst>
                                  <p:childTnLst>
                                    <p:animEffect transition="out" filter="fade">
                                      <p:cBhvr>
                                        <p:cTn id="95" dur="500" tmFilter="0, 0; .2, .5; .8, .5; 1, 0"/>
                                        <p:tgtEl>
                                          <p:spTgt spid="684"/>
                                        </p:tgtEl>
                                      </p:cBhvr>
                                    </p:animEffect>
                                    <p:animScale>
                                      <p:cBhvr>
                                        <p:cTn id="96" dur="250" autoRev="1" fill="hold"/>
                                        <p:tgtEl>
                                          <p:spTgt spid="684"/>
                                        </p:tgtEl>
                                      </p:cBhvr>
                                      <p:by x="105000" y="105000"/>
                                    </p:animScale>
                                  </p:childTnLst>
                                </p:cTn>
                              </p:par>
                              <p:par>
                                <p:cTn id="97" presetID="26" presetClass="emph" presetSubtype="0" repeatCount="4000" fill="hold" nodeType="withEffect">
                                  <p:stCondLst>
                                    <p:cond delay="300"/>
                                  </p:stCondLst>
                                  <p:childTnLst>
                                    <p:animEffect transition="out" filter="fade">
                                      <p:cBhvr>
                                        <p:cTn id="98" dur="1550" tmFilter="0, 0; .2, .5; .8, .5; 1, 0"/>
                                        <p:tgtEl>
                                          <p:spTgt spid="552"/>
                                        </p:tgtEl>
                                      </p:cBhvr>
                                    </p:animEffect>
                                    <p:animScale>
                                      <p:cBhvr>
                                        <p:cTn id="99" dur="775" autoRev="1" fill="hold"/>
                                        <p:tgtEl>
                                          <p:spTgt spid="552"/>
                                        </p:tgtEl>
                                      </p:cBhvr>
                                      <p:by x="105000" y="105000"/>
                                    </p:animScale>
                                  </p:childTnLst>
                                </p:cTn>
                              </p:par>
                              <p:par>
                                <p:cTn id="100" presetID="26" presetClass="emph" presetSubtype="0" repeatCount="4000" fill="hold" nodeType="withEffect">
                                  <p:stCondLst>
                                    <p:cond delay="0"/>
                                  </p:stCondLst>
                                  <p:childTnLst>
                                    <p:animEffect transition="out" filter="fade">
                                      <p:cBhvr>
                                        <p:cTn id="101" dur="1625" tmFilter="0, 0; .2, .5; .8, .5; 1, 0"/>
                                        <p:tgtEl>
                                          <p:spTgt spid="585"/>
                                        </p:tgtEl>
                                      </p:cBhvr>
                                    </p:animEffect>
                                    <p:animScale>
                                      <p:cBhvr>
                                        <p:cTn id="102" dur="813" autoRev="1" fill="hold"/>
                                        <p:tgtEl>
                                          <p:spTgt spid="585"/>
                                        </p:tgtEl>
                                      </p:cBhvr>
                                      <p:by x="105000" y="105000"/>
                                    </p:animScale>
                                  </p:childTnLst>
                                </p:cTn>
                              </p:par>
                              <p:par>
                                <p:cTn id="103" presetID="26" presetClass="emph" presetSubtype="0" repeatCount="4000" fill="hold" nodeType="withEffect">
                                  <p:stCondLst>
                                    <p:cond delay="2100"/>
                                  </p:stCondLst>
                                  <p:childTnLst>
                                    <p:animEffect transition="out" filter="fade">
                                      <p:cBhvr>
                                        <p:cTn id="104" dur="1500" tmFilter="0, 0; .2, .5; .8, .5; 1, 0"/>
                                        <p:tgtEl>
                                          <p:spTgt spid="618"/>
                                        </p:tgtEl>
                                      </p:cBhvr>
                                    </p:animEffect>
                                    <p:animScale>
                                      <p:cBhvr>
                                        <p:cTn id="105" dur="750" autoRev="1" fill="hold"/>
                                        <p:tgtEl>
                                          <p:spTgt spid="618"/>
                                        </p:tgtEl>
                                      </p:cBhvr>
                                      <p:by x="105000" y="105000"/>
                                    </p:animScale>
                                  </p:childTnLst>
                                </p:cTn>
                              </p:par>
                              <p:par>
                                <p:cTn id="106" presetID="26" presetClass="emph" presetSubtype="0" repeatCount="4000" fill="hold" nodeType="withEffect">
                                  <p:stCondLst>
                                    <p:cond delay="1300"/>
                                  </p:stCondLst>
                                  <p:childTnLst>
                                    <p:animEffect transition="out" filter="fade">
                                      <p:cBhvr>
                                        <p:cTn id="107" dur="1500" tmFilter="0, 0; .2, .5; .8, .5; 1, 0"/>
                                        <p:tgtEl>
                                          <p:spTgt spid="651"/>
                                        </p:tgtEl>
                                      </p:cBhvr>
                                    </p:animEffect>
                                    <p:animScale>
                                      <p:cBhvr>
                                        <p:cTn id="108" dur="750" autoRev="1" fill="hold"/>
                                        <p:tgtEl>
                                          <p:spTgt spid="651"/>
                                        </p:tgtEl>
                                      </p:cBhvr>
                                      <p:by x="105000" y="105000"/>
                                    </p:animScale>
                                  </p:childTnLst>
                                </p:cTn>
                              </p:par>
                              <p:par>
                                <p:cTn id="109" presetID="26" presetClass="emph" presetSubtype="0" fill="hold" grpId="1" nodeType="withEffect">
                                  <p:stCondLst>
                                    <p:cond delay="3700"/>
                                  </p:stCondLst>
                                  <p:childTnLst>
                                    <p:animEffect transition="out" filter="fade">
                                      <p:cBhvr>
                                        <p:cTn id="110" dur="3000" tmFilter="0, 0; .2, .5; .8, .5; 1, 0"/>
                                        <p:tgtEl>
                                          <p:spTgt spid="506"/>
                                        </p:tgtEl>
                                      </p:cBhvr>
                                    </p:animEffect>
                                    <p:animScale>
                                      <p:cBhvr>
                                        <p:cTn id="111" dur="1500" autoRev="1" fill="hold"/>
                                        <p:tgtEl>
                                          <p:spTgt spid="506"/>
                                        </p:tgtEl>
                                      </p:cBhvr>
                                      <p:by x="105000" y="105000"/>
                                    </p:animScale>
                                  </p:childTnLst>
                                </p:cTn>
                              </p:par>
                              <p:par>
                                <p:cTn id="112" presetID="26" presetClass="emph" presetSubtype="0" repeatCount="3000" fill="hold" grpId="0" nodeType="withEffect">
                                  <p:stCondLst>
                                    <p:cond delay="800"/>
                                  </p:stCondLst>
                                  <p:childTnLst>
                                    <p:animEffect transition="out" filter="fade">
                                      <p:cBhvr>
                                        <p:cTn id="113" dur="900" tmFilter="0, 0; .2, .5; .8, .5; 1, 0"/>
                                        <p:tgtEl>
                                          <p:spTgt spid="511"/>
                                        </p:tgtEl>
                                      </p:cBhvr>
                                    </p:animEffect>
                                    <p:animScale>
                                      <p:cBhvr>
                                        <p:cTn id="114" dur="450" autoRev="1" fill="hold"/>
                                        <p:tgtEl>
                                          <p:spTgt spid="511"/>
                                        </p:tgtEl>
                                      </p:cBhvr>
                                      <p:by x="105000" y="105000"/>
                                    </p:animScale>
                                  </p:childTnLst>
                                </p:cTn>
                              </p:par>
                              <p:par>
                                <p:cTn id="115" presetID="26" presetClass="emph" presetSubtype="0" repeatCount="3000" fill="hold" grpId="0" nodeType="withEffect">
                                  <p:stCondLst>
                                    <p:cond delay="4300"/>
                                  </p:stCondLst>
                                  <p:childTnLst>
                                    <p:animEffect transition="out" filter="fade">
                                      <p:cBhvr>
                                        <p:cTn id="116" dur="500" tmFilter="0, 0; .2, .5; .8, .5; 1, 0"/>
                                        <p:tgtEl>
                                          <p:spTgt spid="510"/>
                                        </p:tgtEl>
                                      </p:cBhvr>
                                    </p:animEffect>
                                    <p:animScale>
                                      <p:cBhvr>
                                        <p:cTn id="117" dur="250" autoRev="1" fill="hold"/>
                                        <p:tgtEl>
                                          <p:spTgt spid="510"/>
                                        </p:tgtEl>
                                      </p:cBhvr>
                                      <p:by x="105000" y="105000"/>
                                    </p:animScale>
                                  </p:childTnLst>
                                </p:cTn>
                              </p:par>
                              <p:par>
                                <p:cTn id="118" presetID="26" presetClass="emph" presetSubtype="0" repeatCount="3000" fill="hold" grpId="1" nodeType="withEffect">
                                  <p:stCondLst>
                                    <p:cond delay="1800"/>
                                  </p:stCondLst>
                                  <p:childTnLst>
                                    <p:animEffect transition="out" filter="fade">
                                      <p:cBhvr>
                                        <p:cTn id="119" dur="500" tmFilter="0, 0; .2, .5; .8, .5; 1, 0"/>
                                        <p:tgtEl>
                                          <p:spTgt spid="509"/>
                                        </p:tgtEl>
                                      </p:cBhvr>
                                    </p:animEffect>
                                    <p:animScale>
                                      <p:cBhvr>
                                        <p:cTn id="120" dur="250" autoRev="1" fill="hold"/>
                                        <p:tgtEl>
                                          <p:spTgt spid="509"/>
                                        </p:tgtEl>
                                      </p:cBhvr>
                                      <p:by x="105000" y="105000"/>
                                    </p:animScale>
                                  </p:childTnLst>
                                </p:cTn>
                              </p:par>
                              <p:par>
                                <p:cTn id="121" presetID="32" presetClass="emph" presetSubtype="0" repeatCount="2000" fill="hold" grpId="0" nodeType="withEffect">
                                  <p:stCondLst>
                                    <p:cond delay="3200"/>
                                  </p:stCondLst>
                                  <p:childTnLst>
                                    <p:animRot by="120000">
                                      <p:cBhvr>
                                        <p:cTn id="122" dur="100" fill="hold">
                                          <p:stCondLst>
                                            <p:cond delay="0"/>
                                          </p:stCondLst>
                                        </p:cTn>
                                        <p:tgtEl>
                                          <p:spTgt spid="514"/>
                                        </p:tgtEl>
                                        <p:attrNameLst>
                                          <p:attrName>r</p:attrName>
                                        </p:attrNameLst>
                                      </p:cBhvr>
                                    </p:animRot>
                                    <p:animRot by="-240000">
                                      <p:cBhvr>
                                        <p:cTn id="123" dur="200" fill="hold">
                                          <p:stCondLst>
                                            <p:cond delay="200"/>
                                          </p:stCondLst>
                                        </p:cTn>
                                        <p:tgtEl>
                                          <p:spTgt spid="514"/>
                                        </p:tgtEl>
                                        <p:attrNameLst>
                                          <p:attrName>r</p:attrName>
                                        </p:attrNameLst>
                                      </p:cBhvr>
                                    </p:animRot>
                                    <p:animRot by="240000">
                                      <p:cBhvr>
                                        <p:cTn id="124" dur="200" fill="hold">
                                          <p:stCondLst>
                                            <p:cond delay="400"/>
                                          </p:stCondLst>
                                        </p:cTn>
                                        <p:tgtEl>
                                          <p:spTgt spid="514"/>
                                        </p:tgtEl>
                                        <p:attrNameLst>
                                          <p:attrName>r</p:attrName>
                                        </p:attrNameLst>
                                      </p:cBhvr>
                                    </p:animRot>
                                    <p:animRot by="-240000">
                                      <p:cBhvr>
                                        <p:cTn id="125" dur="200" fill="hold">
                                          <p:stCondLst>
                                            <p:cond delay="600"/>
                                          </p:stCondLst>
                                        </p:cTn>
                                        <p:tgtEl>
                                          <p:spTgt spid="514"/>
                                        </p:tgtEl>
                                        <p:attrNameLst>
                                          <p:attrName>r</p:attrName>
                                        </p:attrNameLst>
                                      </p:cBhvr>
                                    </p:animRot>
                                    <p:animRot by="120000">
                                      <p:cBhvr>
                                        <p:cTn id="126" dur="200" fill="hold">
                                          <p:stCondLst>
                                            <p:cond delay="800"/>
                                          </p:stCondLst>
                                        </p:cTn>
                                        <p:tgtEl>
                                          <p:spTgt spid="514"/>
                                        </p:tgtEl>
                                        <p:attrNameLst>
                                          <p:attrName>r</p:attrName>
                                        </p:attrNameLst>
                                      </p:cBhvr>
                                    </p:animRot>
                                  </p:childTnLst>
                                </p:cTn>
                              </p:par>
                              <p:par>
                                <p:cTn id="127" presetID="26" presetClass="emph" presetSubtype="0" repeatCount="4000" fill="hold" grpId="1" nodeType="withEffect">
                                  <p:stCondLst>
                                    <p:cond delay="1000"/>
                                  </p:stCondLst>
                                  <p:childTnLst>
                                    <p:animEffect transition="out" filter="fade">
                                      <p:cBhvr>
                                        <p:cTn id="128" dur="1900" tmFilter="0, 0; .2, .5; .8, .5; 1, 0"/>
                                        <p:tgtEl>
                                          <p:spTgt spid="507"/>
                                        </p:tgtEl>
                                      </p:cBhvr>
                                    </p:animEffect>
                                    <p:animScale>
                                      <p:cBhvr>
                                        <p:cTn id="129" dur="950" autoRev="1" fill="hold"/>
                                        <p:tgtEl>
                                          <p:spTgt spid="507"/>
                                        </p:tgtEl>
                                      </p:cBhvr>
                                      <p:by x="105000" y="105000"/>
                                    </p:animScale>
                                  </p:childTnLst>
                                </p:cTn>
                              </p:par>
                              <p:par>
                                <p:cTn id="130" presetID="8" presetClass="emph" presetSubtype="0" repeatCount="5000" fill="hold" grpId="0" nodeType="withEffect">
                                  <p:stCondLst>
                                    <p:cond delay="1700"/>
                                  </p:stCondLst>
                                  <p:childTnLst>
                                    <p:animRot by="21600000">
                                      <p:cBhvr>
                                        <p:cTn id="131" dur="2000" fill="hold"/>
                                        <p:tgtEl>
                                          <p:spTgt spid="507"/>
                                        </p:tgtEl>
                                        <p:attrNameLst>
                                          <p:attrName>r</p:attrName>
                                        </p:attrNameLst>
                                      </p:cBhvr>
                                    </p:animRot>
                                  </p:childTnLst>
                                </p:cTn>
                              </p:par>
                              <p:par>
                                <p:cTn id="132" presetID="8" presetClass="emph" presetSubtype="0" fill="hold" grpId="4" nodeType="withEffect">
                                  <p:stCondLst>
                                    <p:cond delay="0"/>
                                  </p:stCondLst>
                                  <p:childTnLst>
                                    <p:animRot by="21600000">
                                      <p:cBhvr>
                                        <p:cTn id="133" dur="5300" fill="hold"/>
                                        <p:tgtEl>
                                          <p:spTgt spid="484"/>
                                        </p:tgtEl>
                                        <p:attrNameLst>
                                          <p:attrName>r</p:attrName>
                                        </p:attrNameLst>
                                      </p:cBhvr>
                                    </p:animRot>
                                  </p:childTnLst>
                                </p:cTn>
                              </p:par>
                              <p:par>
                                <p:cTn id="134" presetID="8" presetClass="emph" presetSubtype="0" fill="hold" grpId="3" nodeType="withEffect">
                                  <p:stCondLst>
                                    <p:cond delay="0"/>
                                  </p:stCondLst>
                                  <p:childTnLst>
                                    <p:animRot by="21600000">
                                      <p:cBhvr>
                                        <p:cTn id="135" dur="2700" fill="hold"/>
                                        <p:tgtEl>
                                          <p:spTgt spid="493"/>
                                        </p:tgtEl>
                                        <p:attrNameLst>
                                          <p:attrName>r</p:attrName>
                                        </p:attrNameLst>
                                      </p:cBhvr>
                                    </p:animRot>
                                  </p:childTnLst>
                                </p:cTn>
                              </p:par>
                              <p:par>
                                <p:cTn id="136" presetID="32" presetClass="emph" presetSubtype="0" repeatCount="3000" fill="hold" grpId="0" nodeType="withEffect">
                                  <p:stCondLst>
                                    <p:cond delay="2800"/>
                                  </p:stCondLst>
                                  <p:childTnLst>
                                    <p:animRot by="120000">
                                      <p:cBhvr>
                                        <p:cTn id="137" dur="100" fill="hold">
                                          <p:stCondLst>
                                            <p:cond delay="0"/>
                                          </p:stCondLst>
                                        </p:cTn>
                                        <p:tgtEl>
                                          <p:spTgt spid="509"/>
                                        </p:tgtEl>
                                        <p:attrNameLst>
                                          <p:attrName>r</p:attrName>
                                        </p:attrNameLst>
                                      </p:cBhvr>
                                    </p:animRot>
                                    <p:animRot by="-240000">
                                      <p:cBhvr>
                                        <p:cTn id="138" dur="200" fill="hold">
                                          <p:stCondLst>
                                            <p:cond delay="200"/>
                                          </p:stCondLst>
                                        </p:cTn>
                                        <p:tgtEl>
                                          <p:spTgt spid="509"/>
                                        </p:tgtEl>
                                        <p:attrNameLst>
                                          <p:attrName>r</p:attrName>
                                        </p:attrNameLst>
                                      </p:cBhvr>
                                    </p:animRot>
                                    <p:animRot by="240000">
                                      <p:cBhvr>
                                        <p:cTn id="139" dur="200" fill="hold">
                                          <p:stCondLst>
                                            <p:cond delay="400"/>
                                          </p:stCondLst>
                                        </p:cTn>
                                        <p:tgtEl>
                                          <p:spTgt spid="509"/>
                                        </p:tgtEl>
                                        <p:attrNameLst>
                                          <p:attrName>r</p:attrName>
                                        </p:attrNameLst>
                                      </p:cBhvr>
                                    </p:animRot>
                                    <p:animRot by="-240000">
                                      <p:cBhvr>
                                        <p:cTn id="140" dur="200" fill="hold">
                                          <p:stCondLst>
                                            <p:cond delay="600"/>
                                          </p:stCondLst>
                                        </p:cTn>
                                        <p:tgtEl>
                                          <p:spTgt spid="509"/>
                                        </p:tgtEl>
                                        <p:attrNameLst>
                                          <p:attrName>r</p:attrName>
                                        </p:attrNameLst>
                                      </p:cBhvr>
                                    </p:animRot>
                                    <p:animRot by="120000">
                                      <p:cBhvr>
                                        <p:cTn id="141" dur="200" fill="hold">
                                          <p:stCondLst>
                                            <p:cond delay="800"/>
                                          </p:stCondLst>
                                        </p:cTn>
                                        <p:tgtEl>
                                          <p:spTgt spid="509"/>
                                        </p:tgtEl>
                                        <p:attrNameLst>
                                          <p:attrName>r</p:attrName>
                                        </p:attrNameLst>
                                      </p:cBhvr>
                                    </p:animRot>
                                  </p:childTnLst>
                                </p:cTn>
                              </p:par>
                              <p:par>
                                <p:cTn id="142" presetID="32" presetClass="emph" presetSubtype="0" repeatCount="3000" fill="hold" grpId="0" nodeType="withEffect">
                                  <p:stCondLst>
                                    <p:cond delay="4900"/>
                                  </p:stCondLst>
                                  <p:childTnLst>
                                    <p:animRot by="120000">
                                      <p:cBhvr>
                                        <p:cTn id="143" dur="100" fill="hold">
                                          <p:stCondLst>
                                            <p:cond delay="0"/>
                                          </p:stCondLst>
                                        </p:cTn>
                                        <p:tgtEl>
                                          <p:spTgt spid="506"/>
                                        </p:tgtEl>
                                        <p:attrNameLst>
                                          <p:attrName>r</p:attrName>
                                        </p:attrNameLst>
                                      </p:cBhvr>
                                    </p:animRot>
                                    <p:animRot by="-240000">
                                      <p:cBhvr>
                                        <p:cTn id="144" dur="200" fill="hold">
                                          <p:stCondLst>
                                            <p:cond delay="200"/>
                                          </p:stCondLst>
                                        </p:cTn>
                                        <p:tgtEl>
                                          <p:spTgt spid="506"/>
                                        </p:tgtEl>
                                        <p:attrNameLst>
                                          <p:attrName>r</p:attrName>
                                        </p:attrNameLst>
                                      </p:cBhvr>
                                    </p:animRot>
                                    <p:animRot by="240000">
                                      <p:cBhvr>
                                        <p:cTn id="145" dur="200" fill="hold">
                                          <p:stCondLst>
                                            <p:cond delay="400"/>
                                          </p:stCondLst>
                                        </p:cTn>
                                        <p:tgtEl>
                                          <p:spTgt spid="506"/>
                                        </p:tgtEl>
                                        <p:attrNameLst>
                                          <p:attrName>r</p:attrName>
                                        </p:attrNameLst>
                                      </p:cBhvr>
                                    </p:animRot>
                                    <p:animRot by="-240000">
                                      <p:cBhvr>
                                        <p:cTn id="146" dur="200" fill="hold">
                                          <p:stCondLst>
                                            <p:cond delay="600"/>
                                          </p:stCondLst>
                                        </p:cTn>
                                        <p:tgtEl>
                                          <p:spTgt spid="506"/>
                                        </p:tgtEl>
                                        <p:attrNameLst>
                                          <p:attrName>r</p:attrName>
                                        </p:attrNameLst>
                                      </p:cBhvr>
                                    </p:animRot>
                                    <p:animRot by="120000">
                                      <p:cBhvr>
                                        <p:cTn id="147" dur="200" fill="hold">
                                          <p:stCondLst>
                                            <p:cond delay="800"/>
                                          </p:stCondLst>
                                        </p:cTn>
                                        <p:tgtEl>
                                          <p:spTgt spid="506"/>
                                        </p:tgtEl>
                                        <p:attrNameLst>
                                          <p:attrName>r</p:attrName>
                                        </p:attrNameLst>
                                      </p:cBhvr>
                                    </p:animRot>
                                  </p:childTnLst>
                                </p:cTn>
                              </p:par>
                              <p:par>
                                <p:cTn id="148" presetID="8" presetClass="emph" presetSubtype="0" fill="hold" grpId="2" nodeType="withEffect">
                                  <p:stCondLst>
                                    <p:cond delay="100"/>
                                  </p:stCondLst>
                                  <p:childTnLst>
                                    <p:animRot by="21600000">
                                      <p:cBhvr>
                                        <p:cTn id="149" dur="5000" fill="hold"/>
                                        <p:tgtEl>
                                          <p:spTgt spid="508"/>
                                        </p:tgtEl>
                                        <p:attrNameLst>
                                          <p:attrName>r</p:attrName>
                                        </p:attrNameLst>
                                      </p:cBhvr>
                                    </p:animRot>
                                  </p:childTnLst>
                                </p:cTn>
                              </p:par>
                              <p:par>
                                <p:cTn id="150" presetID="8" presetClass="emph" presetSubtype="0" fill="hold" grpId="3" nodeType="withEffect">
                                  <p:stCondLst>
                                    <p:cond delay="4100"/>
                                  </p:stCondLst>
                                  <p:childTnLst>
                                    <p:animRot by="21600000">
                                      <p:cBhvr>
                                        <p:cTn id="151" dur="3500" fill="hold"/>
                                        <p:tgtEl>
                                          <p:spTgt spid="515"/>
                                        </p:tgtEl>
                                        <p:attrNameLst>
                                          <p:attrName>r</p:attrName>
                                        </p:attrNameLst>
                                      </p:cBhvr>
                                    </p:animRot>
                                  </p:childTnLst>
                                </p:cTn>
                              </p:par>
                              <p:par>
                                <p:cTn id="152" presetID="8" presetClass="emph" presetSubtype="0" fill="hold" grpId="4" nodeType="withEffect">
                                  <p:stCondLst>
                                    <p:cond delay="4500"/>
                                  </p:stCondLst>
                                  <p:childTnLst>
                                    <p:animRot by="21600000">
                                      <p:cBhvr>
                                        <p:cTn id="153" dur="2800" fill="hold"/>
                                        <p:tgtEl>
                                          <p:spTgt spid="519"/>
                                        </p:tgtEl>
                                        <p:attrNameLst>
                                          <p:attrName>r</p:attrName>
                                        </p:attrNameLst>
                                      </p:cBhvr>
                                    </p:animRot>
                                  </p:childTnLst>
                                </p:cTn>
                              </p:par>
                              <p:par>
                                <p:cTn id="154" presetID="8" presetClass="emph" presetSubtype="0" fill="hold" grpId="3" nodeType="withEffect">
                                  <p:stCondLst>
                                    <p:cond delay="3900"/>
                                  </p:stCondLst>
                                  <p:childTnLst>
                                    <p:animRot by="21600000">
                                      <p:cBhvr>
                                        <p:cTn id="155" dur="4400" fill="hold"/>
                                        <p:tgtEl>
                                          <p:spTgt spid="516"/>
                                        </p:tgtEl>
                                        <p:attrNameLst>
                                          <p:attrName>r</p:attrName>
                                        </p:attrNameLst>
                                      </p:cBhvr>
                                    </p:animRot>
                                  </p:childTnLst>
                                </p:cTn>
                              </p:par>
                              <p:par>
                                <p:cTn id="156" presetID="8" presetClass="emph" presetSubtype="0" fill="hold" grpId="3" nodeType="withEffect">
                                  <p:stCondLst>
                                    <p:cond delay="3700"/>
                                  </p:stCondLst>
                                  <p:childTnLst>
                                    <p:animRot by="21600000">
                                      <p:cBhvr>
                                        <p:cTn id="157" dur="5000" fill="hold"/>
                                        <p:tgtEl>
                                          <p:spTgt spid="511"/>
                                        </p:tgtEl>
                                        <p:attrNameLst>
                                          <p:attrName>r</p:attrName>
                                        </p:attrNameLst>
                                      </p:cBhvr>
                                    </p:animRot>
                                  </p:childTnLst>
                                </p:cTn>
                              </p:par>
                              <p:par>
                                <p:cTn id="158" presetID="8" presetClass="emph" presetSubtype="0" fill="hold" grpId="3" nodeType="withEffect">
                                  <p:stCondLst>
                                    <p:cond delay="3200"/>
                                  </p:stCondLst>
                                  <p:childTnLst>
                                    <p:animRot by="21600000">
                                      <p:cBhvr>
                                        <p:cTn id="159" dur="5000" fill="hold"/>
                                        <p:tgtEl>
                                          <p:spTgt spid="510"/>
                                        </p:tgtEl>
                                        <p:attrNameLst>
                                          <p:attrName>r</p:attrName>
                                        </p:attrNameLst>
                                      </p:cBhvr>
                                    </p:animRot>
                                  </p:childTnLst>
                                </p:cTn>
                              </p:par>
                              <p:par>
                                <p:cTn id="160" presetID="8" presetClass="emph" presetSubtype="0" fill="hold" grpId="3" nodeType="withEffect">
                                  <p:stCondLst>
                                    <p:cond delay="3700"/>
                                  </p:stCondLst>
                                  <p:childTnLst>
                                    <p:animRot by="21600000">
                                      <p:cBhvr>
                                        <p:cTn id="161" dur="5000" fill="hold"/>
                                        <p:tgtEl>
                                          <p:spTgt spid="514"/>
                                        </p:tgtEl>
                                        <p:attrNameLst>
                                          <p:attrName>r</p:attrName>
                                        </p:attrNameLst>
                                      </p:cBhvr>
                                    </p:animRot>
                                  </p:childTnLst>
                                </p:cTn>
                              </p:par>
                              <p:par>
                                <p:cTn id="162" presetID="8" presetClass="emph" presetSubtype="0" fill="hold" grpId="4" nodeType="withEffect">
                                  <p:stCondLst>
                                    <p:cond delay="2800"/>
                                  </p:stCondLst>
                                  <p:childTnLst>
                                    <p:animRot by="21600000">
                                      <p:cBhvr>
                                        <p:cTn id="163" dur="5000" fill="hold"/>
                                        <p:tgtEl>
                                          <p:spTgt spid="506"/>
                                        </p:tgtEl>
                                        <p:attrNameLst>
                                          <p:attrName>r</p:attrName>
                                        </p:attrNameLst>
                                      </p:cBhvr>
                                    </p:animRot>
                                  </p:childTnLst>
                                </p:cTn>
                              </p:par>
                              <p:par>
                                <p:cTn id="164" presetID="8" presetClass="emph" presetSubtype="0" fill="hold" grpId="3" nodeType="withEffect">
                                  <p:stCondLst>
                                    <p:cond delay="3300"/>
                                  </p:stCondLst>
                                  <p:childTnLst>
                                    <p:animRot by="21600000">
                                      <p:cBhvr>
                                        <p:cTn id="165" dur="5000" fill="hold"/>
                                        <p:tgtEl>
                                          <p:spTgt spid="517"/>
                                        </p:tgtEl>
                                        <p:attrNameLst>
                                          <p:attrName>r</p:attrName>
                                        </p:attrNameLst>
                                      </p:cBhvr>
                                    </p:animRot>
                                  </p:childTnLst>
                                </p:cTn>
                              </p:par>
                              <p:par>
                                <p:cTn id="166" presetID="8" presetClass="emph" presetSubtype="0" fill="hold" grpId="2" nodeType="withEffect">
                                  <p:stCondLst>
                                    <p:cond delay="5600"/>
                                  </p:stCondLst>
                                  <p:childTnLst>
                                    <p:animRot by="21600000">
                                      <p:cBhvr>
                                        <p:cTn id="167" dur="5000" fill="hold"/>
                                        <p:tgtEl>
                                          <p:spTgt spid="520"/>
                                        </p:tgtEl>
                                        <p:attrNameLst>
                                          <p:attrName>r</p:attrName>
                                        </p:attrNameLst>
                                      </p:cBhvr>
                                    </p:animRot>
                                  </p:childTnLst>
                                </p:cTn>
                              </p:par>
                              <p:par>
                                <p:cTn id="168" presetID="8" presetClass="emph" presetSubtype="0" fill="hold" grpId="3" nodeType="withEffect">
                                  <p:stCondLst>
                                    <p:cond delay="4200"/>
                                  </p:stCondLst>
                                  <p:childTnLst>
                                    <p:animRot by="21600000">
                                      <p:cBhvr>
                                        <p:cTn id="169" dur="5000" fill="hold"/>
                                        <p:tgtEl>
                                          <p:spTgt spid="519"/>
                                        </p:tgtEl>
                                        <p:attrNameLst>
                                          <p:attrName>r</p:attrName>
                                        </p:attrNameLst>
                                      </p:cBhvr>
                                    </p:animRot>
                                  </p:childTnLst>
                                </p:cTn>
                              </p:par>
                              <p:par>
                                <p:cTn id="170" presetID="8" presetClass="emph" presetSubtype="0" fill="hold" grpId="2" nodeType="withEffect">
                                  <p:stCondLst>
                                    <p:cond delay="4300"/>
                                  </p:stCondLst>
                                  <p:childTnLst>
                                    <p:animRot by="21600000">
                                      <p:cBhvr>
                                        <p:cTn id="171" dur="5000" fill="hold"/>
                                        <p:tgtEl>
                                          <p:spTgt spid="512"/>
                                        </p:tgtEl>
                                        <p:attrNameLst>
                                          <p:attrName>r</p:attrName>
                                        </p:attrNameLst>
                                      </p:cBhvr>
                                    </p:animRot>
                                  </p:childTnLst>
                                </p:cTn>
                              </p:par>
                              <p:par>
                                <p:cTn id="172" presetID="8" presetClass="emph" presetSubtype="0" fill="hold" nodeType="withEffect">
                                  <p:stCondLst>
                                    <p:cond delay="4900"/>
                                  </p:stCondLst>
                                  <p:childTnLst>
                                    <p:animRot by="21600000">
                                      <p:cBhvr>
                                        <p:cTn id="173" dur="2000" fill="hold"/>
                                        <p:tgtEl>
                                          <p:spTgt spid="552"/>
                                        </p:tgtEl>
                                        <p:attrNameLst>
                                          <p:attrName>r</p:attrName>
                                        </p:attrNameLst>
                                      </p:cBhvr>
                                    </p:animRot>
                                  </p:childTnLst>
                                </p:cTn>
                              </p:par>
                              <p:par>
                                <p:cTn id="174" presetID="8" presetClass="emph" presetSubtype="0" fill="hold" nodeType="withEffect">
                                  <p:stCondLst>
                                    <p:cond delay="4900"/>
                                  </p:stCondLst>
                                  <p:childTnLst>
                                    <p:animRot by="21600000">
                                      <p:cBhvr>
                                        <p:cTn id="175" dur="2000" fill="hold"/>
                                        <p:tgtEl>
                                          <p:spTgt spid="585"/>
                                        </p:tgtEl>
                                        <p:attrNameLst>
                                          <p:attrName>r</p:attrName>
                                        </p:attrNameLst>
                                      </p:cBhvr>
                                    </p:animRot>
                                  </p:childTnLst>
                                </p:cTn>
                              </p:par>
                              <p:par>
                                <p:cTn id="176" presetID="8" presetClass="emph" presetSubtype="0" fill="hold" nodeType="withEffect">
                                  <p:stCondLst>
                                    <p:cond delay="4900"/>
                                  </p:stCondLst>
                                  <p:childTnLst>
                                    <p:animRot by="21600000">
                                      <p:cBhvr>
                                        <p:cTn id="177" dur="2000" fill="hold"/>
                                        <p:tgtEl>
                                          <p:spTgt spid="618"/>
                                        </p:tgtEl>
                                        <p:attrNameLst>
                                          <p:attrName>r</p:attrName>
                                        </p:attrNameLst>
                                      </p:cBhvr>
                                    </p:animRot>
                                  </p:childTnLst>
                                </p:cTn>
                              </p:par>
                              <p:par>
                                <p:cTn id="178" presetID="8" presetClass="emph" presetSubtype="0" fill="hold" nodeType="withEffect">
                                  <p:stCondLst>
                                    <p:cond delay="4900"/>
                                  </p:stCondLst>
                                  <p:childTnLst>
                                    <p:animRot by="21600000">
                                      <p:cBhvr>
                                        <p:cTn id="179" dur="2000" fill="hold"/>
                                        <p:tgtEl>
                                          <p:spTgt spid="651"/>
                                        </p:tgtEl>
                                        <p:attrNameLst>
                                          <p:attrName>r</p:attrName>
                                        </p:attrNameLst>
                                      </p:cBhvr>
                                    </p:animRot>
                                  </p:childTnLst>
                                </p:cTn>
                              </p:par>
                              <p:par>
                                <p:cTn id="180" presetID="42" presetClass="path" presetSubtype="0" accel="50000" decel="50000" fill="hold" grpId="0" nodeType="withEffect">
                                  <p:stCondLst>
                                    <p:cond delay="800"/>
                                  </p:stCondLst>
                                  <p:childTnLst>
                                    <p:animMotion origin="layout" path="M 2.77778E-6 2.10916E-6 L -0.27934 0.37766 " pathEditMode="relative" rAng="0" ptsTypes="AA">
                                      <p:cBhvr>
                                        <p:cTn id="181" dur="2000" fill="hold"/>
                                        <p:tgtEl>
                                          <p:spTgt spid="494"/>
                                        </p:tgtEl>
                                        <p:attrNameLst>
                                          <p:attrName>ppt_x</p:attrName>
                                          <p:attrName>ppt_y</p:attrName>
                                        </p:attrNameLst>
                                      </p:cBhvr>
                                      <p:rCtr x="-13976" y="18871"/>
                                    </p:animMotion>
                                  </p:childTnLst>
                                </p:cTn>
                              </p:par>
                              <p:par>
                                <p:cTn id="182" presetID="42" presetClass="path" presetSubtype="0" accel="50000" decel="50000" fill="hold" grpId="0" nodeType="withEffect">
                                  <p:stCondLst>
                                    <p:cond delay="800"/>
                                  </p:stCondLst>
                                  <p:childTnLst>
                                    <p:animMotion origin="layout" path="M -1.94444E-6 4.11656E-6 L -0.40521 0.22109 " pathEditMode="relative" rAng="0" ptsTypes="AA">
                                      <p:cBhvr>
                                        <p:cTn id="183" dur="2000" fill="hold"/>
                                        <p:tgtEl>
                                          <p:spTgt spid="486"/>
                                        </p:tgtEl>
                                        <p:attrNameLst>
                                          <p:attrName>ppt_x</p:attrName>
                                          <p:attrName>ppt_y</p:attrName>
                                        </p:attrNameLst>
                                      </p:cBhvr>
                                      <p:rCtr x="-20260" y="11055"/>
                                    </p:animMotion>
                                  </p:childTnLst>
                                </p:cTn>
                              </p:par>
                              <p:par>
                                <p:cTn id="184" presetID="42" presetClass="path" presetSubtype="0" accel="50000" decel="50000" fill="hold" grpId="0" nodeType="withEffect">
                                  <p:stCondLst>
                                    <p:cond delay="800"/>
                                  </p:stCondLst>
                                  <p:childTnLst>
                                    <p:animMotion origin="layout" path="M -1.11111E-6 -2.85846E-6 L -0.54427 0.41698 " pathEditMode="relative" rAng="0" ptsTypes="AA">
                                      <p:cBhvr>
                                        <p:cTn id="185" dur="2000" fill="hold"/>
                                        <p:tgtEl>
                                          <p:spTgt spid="492"/>
                                        </p:tgtEl>
                                        <p:attrNameLst>
                                          <p:attrName>ppt_x</p:attrName>
                                          <p:attrName>ppt_y</p:attrName>
                                        </p:attrNameLst>
                                      </p:cBhvr>
                                      <p:rCtr x="-27222" y="20837"/>
                                    </p:animMotion>
                                  </p:childTnLst>
                                </p:cTn>
                              </p:par>
                              <p:par>
                                <p:cTn id="186" presetID="42" presetClass="path" presetSubtype="0" accel="50000" decel="50000" fill="hold" grpId="0" nodeType="withEffect">
                                  <p:stCondLst>
                                    <p:cond delay="800"/>
                                  </p:stCondLst>
                                  <p:childTnLst>
                                    <p:animMotion origin="layout" path="M 2.77778E-7 -0.00046 L -0.48715 -0.10116 " pathEditMode="relative" rAng="0" ptsTypes="AA">
                                      <p:cBhvr>
                                        <p:cTn id="187" dur="2000" fill="hold"/>
                                        <p:tgtEl>
                                          <p:spTgt spid="485"/>
                                        </p:tgtEl>
                                        <p:attrNameLst>
                                          <p:attrName>ppt_x</p:attrName>
                                          <p:attrName>ppt_y</p:attrName>
                                        </p:attrNameLst>
                                      </p:cBhvr>
                                      <p:rCtr x="-24358" y="-5046"/>
                                    </p:animMotion>
                                  </p:childTnLst>
                                </p:cTn>
                              </p:par>
                              <p:par>
                                <p:cTn id="188" presetID="42" presetClass="path" presetSubtype="0" accel="50000" decel="50000" fill="hold" grpId="0" nodeType="withEffect">
                                  <p:stCondLst>
                                    <p:cond delay="800"/>
                                  </p:stCondLst>
                                  <p:childTnLst>
                                    <p:animMotion origin="layout" path="M -3.33333E-6 -6.01295E-7 L -0.64774 0.16374 " pathEditMode="relative" rAng="0" ptsTypes="AA">
                                      <p:cBhvr>
                                        <p:cTn id="189" dur="2000" fill="hold"/>
                                        <p:tgtEl>
                                          <p:spTgt spid="491"/>
                                        </p:tgtEl>
                                        <p:attrNameLst>
                                          <p:attrName>ppt_x</p:attrName>
                                          <p:attrName>ppt_y</p:attrName>
                                        </p:attrNameLst>
                                      </p:cBhvr>
                                      <p:rCtr x="-32396" y="8187"/>
                                    </p:animMotion>
                                  </p:childTnLst>
                                </p:cTn>
                              </p:par>
                              <p:par>
                                <p:cTn id="190" presetID="42" presetClass="path" presetSubtype="0" accel="50000" decel="50000" fill="hold" grpId="0" nodeType="withEffect">
                                  <p:stCondLst>
                                    <p:cond delay="800"/>
                                  </p:stCondLst>
                                  <p:childTnLst>
                                    <p:animMotion origin="layout" path="M 2.5E-6 -4.10731E-6 L -0.56077 -0.35522 " pathEditMode="relative" rAng="0" ptsTypes="AA">
                                      <p:cBhvr>
                                        <p:cTn id="191" dur="2000" fill="hold"/>
                                        <p:tgtEl>
                                          <p:spTgt spid="489"/>
                                        </p:tgtEl>
                                        <p:attrNameLst>
                                          <p:attrName>ppt_x</p:attrName>
                                          <p:attrName>ppt_y</p:attrName>
                                        </p:attrNameLst>
                                      </p:cBhvr>
                                      <p:rCtr x="-28038" y="-17761"/>
                                    </p:animMotion>
                                  </p:childTnLst>
                                </p:cTn>
                              </p:par>
                              <p:par>
                                <p:cTn id="192" presetID="8" presetClass="emph" presetSubtype="0" fill="hold" grpId="4" nodeType="withEffect">
                                  <p:stCondLst>
                                    <p:cond delay="200"/>
                                  </p:stCondLst>
                                  <p:childTnLst>
                                    <p:animRot by="21600000">
                                      <p:cBhvr>
                                        <p:cTn id="193" dur="2000" fill="hold"/>
                                        <p:tgtEl>
                                          <p:spTgt spid="494"/>
                                        </p:tgtEl>
                                        <p:attrNameLst>
                                          <p:attrName>r</p:attrName>
                                        </p:attrNameLst>
                                      </p:cBhvr>
                                    </p:animRot>
                                  </p:childTnLst>
                                </p:cTn>
                              </p:par>
                              <p:par>
                                <p:cTn id="194" presetID="8" presetClass="emph" presetSubtype="0" fill="hold" grpId="4" nodeType="withEffect">
                                  <p:stCondLst>
                                    <p:cond delay="200"/>
                                  </p:stCondLst>
                                  <p:childTnLst>
                                    <p:animRot by="21600000">
                                      <p:cBhvr>
                                        <p:cTn id="195" dur="2000" fill="hold"/>
                                        <p:tgtEl>
                                          <p:spTgt spid="486"/>
                                        </p:tgtEl>
                                        <p:attrNameLst>
                                          <p:attrName>r</p:attrName>
                                        </p:attrNameLst>
                                      </p:cBhvr>
                                    </p:animRot>
                                  </p:childTnLst>
                                </p:cTn>
                              </p:par>
                              <p:par>
                                <p:cTn id="196" presetID="8" presetClass="emph" presetSubtype="0" fill="hold" grpId="4" nodeType="withEffect">
                                  <p:stCondLst>
                                    <p:cond delay="200"/>
                                  </p:stCondLst>
                                  <p:childTnLst>
                                    <p:animRot by="21600000">
                                      <p:cBhvr>
                                        <p:cTn id="197" dur="2000" fill="hold"/>
                                        <p:tgtEl>
                                          <p:spTgt spid="492"/>
                                        </p:tgtEl>
                                        <p:attrNameLst>
                                          <p:attrName>r</p:attrName>
                                        </p:attrNameLst>
                                      </p:cBhvr>
                                    </p:animRot>
                                  </p:childTnLst>
                                </p:cTn>
                              </p:par>
                              <p:par>
                                <p:cTn id="198" presetID="8" presetClass="emph" presetSubtype="0" fill="hold" grpId="4" nodeType="withEffect">
                                  <p:stCondLst>
                                    <p:cond delay="200"/>
                                  </p:stCondLst>
                                  <p:childTnLst>
                                    <p:animRot by="21600000">
                                      <p:cBhvr>
                                        <p:cTn id="199" dur="2000" fill="hold"/>
                                        <p:tgtEl>
                                          <p:spTgt spid="489"/>
                                        </p:tgtEl>
                                        <p:attrNameLst>
                                          <p:attrName>r</p:attrName>
                                        </p:attrNameLst>
                                      </p:cBhvr>
                                    </p:animRot>
                                  </p:childTnLst>
                                </p:cTn>
                              </p:par>
                              <p:par>
                                <p:cTn id="200" presetID="8" presetClass="emph" presetSubtype="0" fill="hold" grpId="5" nodeType="withEffect">
                                  <p:stCondLst>
                                    <p:cond delay="200"/>
                                  </p:stCondLst>
                                  <p:childTnLst>
                                    <p:animRot by="21600000">
                                      <p:cBhvr>
                                        <p:cTn id="201" dur="2000" fill="hold"/>
                                        <p:tgtEl>
                                          <p:spTgt spid="490"/>
                                        </p:tgtEl>
                                        <p:attrNameLst>
                                          <p:attrName>r</p:attrName>
                                        </p:attrNameLst>
                                      </p:cBhvr>
                                    </p:animRot>
                                  </p:childTnLst>
                                </p:cTn>
                              </p:par>
                              <p:par>
                                <p:cTn id="202" presetID="8" presetClass="emph" presetSubtype="0" fill="hold" grpId="4" nodeType="withEffect">
                                  <p:stCondLst>
                                    <p:cond delay="200"/>
                                  </p:stCondLst>
                                  <p:childTnLst>
                                    <p:animRot by="21600000">
                                      <p:cBhvr>
                                        <p:cTn id="203" dur="2000" fill="hold"/>
                                        <p:tgtEl>
                                          <p:spTgt spid="485"/>
                                        </p:tgtEl>
                                        <p:attrNameLst>
                                          <p:attrName>r</p:attrName>
                                        </p:attrNameLst>
                                      </p:cBhvr>
                                    </p:animRot>
                                  </p:childTnLst>
                                </p:cTn>
                              </p:par>
                              <p:par>
                                <p:cTn id="204" presetID="1" presetClass="entr" presetSubtype="0" fill="hold" grpId="1" nodeType="withEffect">
                                  <p:stCondLst>
                                    <p:cond delay="2400"/>
                                  </p:stCondLst>
                                  <p:childTnLst>
                                    <p:set>
                                      <p:cBhvr>
                                        <p:cTn id="205" dur="1" fill="hold">
                                          <p:stCondLst>
                                            <p:cond delay="0"/>
                                          </p:stCondLst>
                                        </p:cTn>
                                        <p:tgtEl>
                                          <p:spTgt spid="505"/>
                                        </p:tgtEl>
                                        <p:attrNameLst>
                                          <p:attrName>style.visibility</p:attrName>
                                        </p:attrNameLst>
                                      </p:cBhvr>
                                      <p:to>
                                        <p:strVal val="visible"/>
                                      </p:to>
                                    </p:set>
                                  </p:childTnLst>
                                </p:cTn>
                              </p:par>
                              <p:par>
                                <p:cTn id="206" presetID="1" presetClass="emph" presetSubtype="2" fill="hold" nodeType="withEffect">
                                  <p:stCondLst>
                                    <p:cond delay="3300"/>
                                  </p:stCondLst>
                                  <p:childTnLst>
                                    <p:animClr clrSpc="rgb" dir="cw">
                                      <p:cBhvr>
                                        <p:cTn id="207" dur="2000" fill="hold"/>
                                        <p:tgtEl>
                                          <p:spTgt spid="505"/>
                                        </p:tgtEl>
                                        <p:attrNameLst>
                                          <p:attrName>fillcolor</p:attrName>
                                        </p:attrNameLst>
                                      </p:cBhvr>
                                      <p:to>
                                        <a:srgbClr val="938953"/>
                                      </p:to>
                                    </p:animClr>
                                    <p:set>
                                      <p:cBhvr>
                                        <p:cTn id="208" dur="2000" fill="hold"/>
                                        <p:tgtEl>
                                          <p:spTgt spid="505"/>
                                        </p:tgtEl>
                                        <p:attrNameLst>
                                          <p:attrName>fill.type</p:attrName>
                                        </p:attrNameLst>
                                      </p:cBhvr>
                                      <p:to>
                                        <p:strVal val="solid"/>
                                      </p:to>
                                    </p:set>
                                    <p:set>
                                      <p:cBhvr>
                                        <p:cTn id="209" dur="2000" fill="hold"/>
                                        <p:tgtEl>
                                          <p:spTgt spid="505"/>
                                        </p:tgtEl>
                                        <p:attrNameLst>
                                          <p:attrName>fill.on</p:attrName>
                                        </p:attrNameLst>
                                      </p:cBhvr>
                                      <p:to>
                                        <p:strVal val="true"/>
                                      </p:to>
                                    </p:set>
                                  </p:childTnLst>
                                </p:cTn>
                              </p:par>
                              <p:par>
                                <p:cTn id="210" presetID="8" presetClass="emph" presetSubtype="0" fill="hold" grpId="0" nodeType="withEffect">
                                  <p:stCondLst>
                                    <p:cond delay="2500"/>
                                  </p:stCondLst>
                                  <p:childTnLst>
                                    <p:animRot by="21600000">
                                      <p:cBhvr>
                                        <p:cTn id="211" dur="3000" fill="hold"/>
                                        <p:tgtEl>
                                          <p:spTgt spid="505"/>
                                        </p:tgtEl>
                                        <p:attrNameLst>
                                          <p:attrName>r</p:attrName>
                                        </p:attrNameLst>
                                      </p:cBhvr>
                                    </p:animRot>
                                  </p:childTnLst>
                                </p:cTn>
                              </p:par>
                              <p:par>
                                <p:cTn id="212" presetID="1" presetClass="entr" presetSubtype="0" fill="hold" grpId="0" nodeType="withEffect">
                                  <p:stCondLst>
                                    <p:cond delay="3200"/>
                                  </p:stCondLst>
                                  <p:childTnLst>
                                    <p:set>
                                      <p:cBhvr>
                                        <p:cTn id="213" dur="1" fill="hold">
                                          <p:stCondLst>
                                            <p:cond delay="0"/>
                                          </p:stCondLst>
                                        </p:cTn>
                                        <p:tgtEl>
                                          <p:spTgt spid="504"/>
                                        </p:tgtEl>
                                        <p:attrNameLst>
                                          <p:attrName>style.visibility</p:attrName>
                                        </p:attrNameLst>
                                      </p:cBhvr>
                                      <p:to>
                                        <p:strVal val="visible"/>
                                      </p:to>
                                    </p:set>
                                  </p:childTnLst>
                                </p:cTn>
                              </p:par>
                              <p:par>
                                <p:cTn id="214" presetID="1" presetClass="entr" presetSubtype="0" fill="hold" grpId="0" nodeType="withEffect">
                                  <p:stCondLst>
                                    <p:cond delay="3300"/>
                                  </p:stCondLst>
                                  <p:childTnLst>
                                    <p:set>
                                      <p:cBhvr>
                                        <p:cTn id="215" dur="1" fill="hold">
                                          <p:stCondLst>
                                            <p:cond delay="0"/>
                                          </p:stCondLst>
                                        </p:cTn>
                                        <p:tgtEl>
                                          <p:spTgt spid="503"/>
                                        </p:tgtEl>
                                        <p:attrNameLst>
                                          <p:attrName>style.visibility</p:attrName>
                                        </p:attrNameLst>
                                      </p:cBhvr>
                                      <p:to>
                                        <p:strVal val="visible"/>
                                      </p:to>
                                    </p:set>
                                  </p:childTnLst>
                                </p:cTn>
                              </p:par>
                              <p:par>
                                <p:cTn id="216" presetID="1" presetClass="entr" presetSubtype="0" fill="hold" grpId="0" nodeType="withEffect">
                                  <p:stCondLst>
                                    <p:cond delay="3400"/>
                                  </p:stCondLst>
                                  <p:childTnLst>
                                    <p:set>
                                      <p:cBhvr>
                                        <p:cTn id="217" dur="1" fill="hold">
                                          <p:stCondLst>
                                            <p:cond delay="0"/>
                                          </p:stCondLst>
                                        </p:cTn>
                                        <p:tgtEl>
                                          <p:spTgt spid="495"/>
                                        </p:tgtEl>
                                        <p:attrNameLst>
                                          <p:attrName>style.visibility</p:attrName>
                                        </p:attrNameLst>
                                      </p:cBhvr>
                                      <p:to>
                                        <p:strVal val="visible"/>
                                      </p:to>
                                    </p:set>
                                  </p:childTnLst>
                                </p:cTn>
                              </p:par>
                              <p:par>
                                <p:cTn id="218" presetID="1" presetClass="entr" presetSubtype="0" fill="hold" grpId="0" nodeType="withEffect">
                                  <p:stCondLst>
                                    <p:cond delay="3500"/>
                                  </p:stCondLst>
                                  <p:childTnLst>
                                    <p:set>
                                      <p:cBhvr>
                                        <p:cTn id="219" dur="1" fill="hold">
                                          <p:stCondLst>
                                            <p:cond delay="0"/>
                                          </p:stCondLst>
                                        </p:cTn>
                                        <p:tgtEl>
                                          <p:spTgt spid="496"/>
                                        </p:tgtEl>
                                        <p:attrNameLst>
                                          <p:attrName>style.visibility</p:attrName>
                                        </p:attrNameLst>
                                      </p:cBhvr>
                                      <p:to>
                                        <p:strVal val="visible"/>
                                      </p:to>
                                    </p:set>
                                  </p:childTnLst>
                                </p:cTn>
                              </p:par>
                              <p:par>
                                <p:cTn id="220" presetID="1" presetClass="entr" presetSubtype="0" fill="hold" grpId="0" nodeType="withEffect">
                                  <p:stCondLst>
                                    <p:cond delay="3600"/>
                                  </p:stCondLst>
                                  <p:childTnLst>
                                    <p:set>
                                      <p:cBhvr>
                                        <p:cTn id="221" dur="1" fill="hold">
                                          <p:stCondLst>
                                            <p:cond delay="0"/>
                                          </p:stCondLst>
                                        </p:cTn>
                                        <p:tgtEl>
                                          <p:spTgt spid="497"/>
                                        </p:tgtEl>
                                        <p:attrNameLst>
                                          <p:attrName>style.visibility</p:attrName>
                                        </p:attrNameLst>
                                      </p:cBhvr>
                                      <p:to>
                                        <p:strVal val="visible"/>
                                      </p:to>
                                    </p:set>
                                  </p:childTnLst>
                                </p:cTn>
                              </p:par>
                              <p:par>
                                <p:cTn id="222" presetID="1" presetClass="entr" presetSubtype="0" fill="hold" grpId="0" nodeType="withEffect">
                                  <p:stCondLst>
                                    <p:cond delay="3700"/>
                                  </p:stCondLst>
                                  <p:childTnLst>
                                    <p:set>
                                      <p:cBhvr>
                                        <p:cTn id="223" dur="1" fill="hold">
                                          <p:stCondLst>
                                            <p:cond delay="0"/>
                                          </p:stCondLst>
                                        </p:cTn>
                                        <p:tgtEl>
                                          <p:spTgt spid="498"/>
                                        </p:tgtEl>
                                        <p:attrNameLst>
                                          <p:attrName>style.visibility</p:attrName>
                                        </p:attrNameLst>
                                      </p:cBhvr>
                                      <p:to>
                                        <p:strVal val="visible"/>
                                      </p:to>
                                    </p:set>
                                  </p:childTnLst>
                                </p:cTn>
                              </p:par>
                              <p:par>
                                <p:cTn id="224" presetID="1" presetClass="entr" presetSubtype="0" fill="hold" grpId="0" nodeType="withEffect">
                                  <p:stCondLst>
                                    <p:cond delay="3800"/>
                                  </p:stCondLst>
                                  <p:childTnLst>
                                    <p:set>
                                      <p:cBhvr>
                                        <p:cTn id="225" dur="1" fill="hold">
                                          <p:stCondLst>
                                            <p:cond delay="0"/>
                                          </p:stCondLst>
                                        </p:cTn>
                                        <p:tgtEl>
                                          <p:spTgt spid="499"/>
                                        </p:tgtEl>
                                        <p:attrNameLst>
                                          <p:attrName>style.visibility</p:attrName>
                                        </p:attrNameLst>
                                      </p:cBhvr>
                                      <p:to>
                                        <p:strVal val="visible"/>
                                      </p:to>
                                    </p:set>
                                  </p:childTnLst>
                                </p:cTn>
                              </p:par>
                              <p:par>
                                <p:cTn id="226" presetID="1" presetClass="entr" presetSubtype="0" fill="hold" grpId="0" nodeType="withEffect">
                                  <p:stCondLst>
                                    <p:cond delay="3900"/>
                                  </p:stCondLst>
                                  <p:childTnLst>
                                    <p:set>
                                      <p:cBhvr>
                                        <p:cTn id="227" dur="1" fill="hold">
                                          <p:stCondLst>
                                            <p:cond delay="0"/>
                                          </p:stCondLst>
                                        </p:cTn>
                                        <p:tgtEl>
                                          <p:spTgt spid="500"/>
                                        </p:tgtEl>
                                        <p:attrNameLst>
                                          <p:attrName>style.visibility</p:attrName>
                                        </p:attrNameLst>
                                      </p:cBhvr>
                                      <p:to>
                                        <p:strVal val="visible"/>
                                      </p:to>
                                    </p:set>
                                  </p:childTnLst>
                                </p:cTn>
                              </p:par>
                              <p:par>
                                <p:cTn id="228" presetID="1" presetClass="entr" presetSubtype="0" fill="hold" grpId="0" nodeType="withEffect">
                                  <p:stCondLst>
                                    <p:cond delay="4000"/>
                                  </p:stCondLst>
                                  <p:childTnLst>
                                    <p:set>
                                      <p:cBhvr>
                                        <p:cTn id="229" dur="1" fill="hold">
                                          <p:stCondLst>
                                            <p:cond delay="0"/>
                                          </p:stCondLst>
                                        </p:cTn>
                                        <p:tgtEl>
                                          <p:spTgt spid="501"/>
                                        </p:tgtEl>
                                        <p:attrNameLst>
                                          <p:attrName>style.visibility</p:attrName>
                                        </p:attrNameLst>
                                      </p:cBhvr>
                                      <p:to>
                                        <p:strVal val="visible"/>
                                      </p:to>
                                    </p:set>
                                  </p:childTnLst>
                                </p:cTn>
                              </p:par>
                              <p:par>
                                <p:cTn id="230" presetID="1" presetClass="entr" presetSubtype="0" fill="hold" grpId="0" nodeType="withEffect">
                                  <p:stCondLst>
                                    <p:cond delay="4100"/>
                                  </p:stCondLst>
                                  <p:childTnLst>
                                    <p:set>
                                      <p:cBhvr>
                                        <p:cTn id="231" dur="1" fill="hold">
                                          <p:stCondLst>
                                            <p:cond delay="0"/>
                                          </p:stCondLst>
                                        </p:cTn>
                                        <p:tgtEl>
                                          <p:spTgt spid="502"/>
                                        </p:tgtEl>
                                        <p:attrNameLst>
                                          <p:attrName>style.visibility</p:attrName>
                                        </p:attrNameLst>
                                      </p:cBhvr>
                                      <p:to>
                                        <p:strVal val="visible"/>
                                      </p:to>
                                    </p:set>
                                  </p:childTnLst>
                                </p:cTn>
                              </p:par>
                              <p:par>
                                <p:cTn id="232" presetID="1" presetClass="entr" presetSubtype="0" fill="hold" grpId="2" nodeType="withEffect">
                                  <p:stCondLst>
                                    <p:cond delay="4500"/>
                                  </p:stCondLst>
                                  <p:childTnLst>
                                    <p:set>
                                      <p:cBhvr>
                                        <p:cTn id="233" dur="1" fill="hold">
                                          <p:stCondLst>
                                            <p:cond delay="0"/>
                                          </p:stCondLst>
                                        </p:cTn>
                                        <p:tgtEl>
                                          <p:spTgt spid="504"/>
                                        </p:tgtEl>
                                        <p:attrNameLst>
                                          <p:attrName>style.visibility</p:attrName>
                                        </p:attrNameLst>
                                      </p:cBhvr>
                                      <p:to>
                                        <p:strVal val="visible"/>
                                      </p:to>
                                    </p:set>
                                  </p:childTnLst>
                                </p:cTn>
                              </p:par>
                              <p:par>
                                <p:cTn id="234" presetID="1" presetClass="entr" presetSubtype="0" fill="hold" grpId="2" nodeType="withEffect">
                                  <p:stCondLst>
                                    <p:cond delay="4600"/>
                                  </p:stCondLst>
                                  <p:childTnLst>
                                    <p:set>
                                      <p:cBhvr>
                                        <p:cTn id="235" dur="1" fill="hold">
                                          <p:stCondLst>
                                            <p:cond delay="0"/>
                                          </p:stCondLst>
                                        </p:cTn>
                                        <p:tgtEl>
                                          <p:spTgt spid="503"/>
                                        </p:tgtEl>
                                        <p:attrNameLst>
                                          <p:attrName>style.visibility</p:attrName>
                                        </p:attrNameLst>
                                      </p:cBhvr>
                                      <p:to>
                                        <p:strVal val="visible"/>
                                      </p:to>
                                    </p:set>
                                  </p:childTnLst>
                                </p:cTn>
                              </p:par>
                              <p:par>
                                <p:cTn id="236" presetID="1" presetClass="entr" presetSubtype="0" fill="hold" grpId="2" nodeType="withEffect">
                                  <p:stCondLst>
                                    <p:cond delay="4700"/>
                                  </p:stCondLst>
                                  <p:childTnLst>
                                    <p:set>
                                      <p:cBhvr>
                                        <p:cTn id="237" dur="1" fill="hold">
                                          <p:stCondLst>
                                            <p:cond delay="0"/>
                                          </p:stCondLst>
                                        </p:cTn>
                                        <p:tgtEl>
                                          <p:spTgt spid="495"/>
                                        </p:tgtEl>
                                        <p:attrNameLst>
                                          <p:attrName>style.visibility</p:attrName>
                                        </p:attrNameLst>
                                      </p:cBhvr>
                                      <p:to>
                                        <p:strVal val="visible"/>
                                      </p:to>
                                    </p:set>
                                  </p:childTnLst>
                                </p:cTn>
                              </p:par>
                              <p:par>
                                <p:cTn id="238" presetID="1" presetClass="entr" presetSubtype="0" fill="hold" grpId="2" nodeType="withEffect">
                                  <p:stCondLst>
                                    <p:cond delay="4800"/>
                                  </p:stCondLst>
                                  <p:childTnLst>
                                    <p:set>
                                      <p:cBhvr>
                                        <p:cTn id="239" dur="1" fill="hold">
                                          <p:stCondLst>
                                            <p:cond delay="0"/>
                                          </p:stCondLst>
                                        </p:cTn>
                                        <p:tgtEl>
                                          <p:spTgt spid="496"/>
                                        </p:tgtEl>
                                        <p:attrNameLst>
                                          <p:attrName>style.visibility</p:attrName>
                                        </p:attrNameLst>
                                      </p:cBhvr>
                                      <p:to>
                                        <p:strVal val="visible"/>
                                      </p:to>
                                    </p:set>
                                  </p:childTnLst>
                                </p:cTn>
                              </p:par>
                              <p:par>
                                <p:cTn id="240" presetID="1" presetClass="entr" presetSubtype="0" fill="hold" grpId="2" nodeType="withEffect">
                                  <p:stCondLst>
                                    <p:cond delay="4900"/>
                                  </p:stCondLst>
                                  <p:childTnLst>
                                    <p:set>
                                      <p:cBhvr>
                                        <p:cTn id="241" dur="1" fill="hold">
                                          <p:stCondLst>
                                            <p:cond delay="0"/>
                                          </p:stCondLst>
                                        </p:cTn>
                                        <p:tgtEl>
                                          <p:spTgt spid="497"/>
                                        </p:tgtEl>
                                        <p:attrNameLst>
                                          <p:attrName>style.visibility</p:attrName>
                                        </p:attrNameLst>
                                      </p:cBhvr>
                                      <p:to>
                                        <p:strVal val="visible"/>
                                      </p:to>
                                    </p:set>
                                  </p:childTnLst>
                                </p:cTn>
                              </p:par>
                              <p:par>
                                <p:cTn id="242" presetID="1" presetClass="entr" presetSubtype="0" fill="hold" grpId="2" nodeType="withEffect">
                                  <p:stCondLst>
                                    <p:cond delay="5000"/>
                                  </p:stCondLst>
                                  <p:childTnLst>
                                    <p:set>
                                      <p:cBhvr>
                                        <p:cTn id="243" dur="1" fill="hold">
                                          <p:stCondLst>
                                            <p:cond delay="0"/>
                                          </p:stCondLst>
                                        </p:cTn>
                                        <p:tgtEl>
                                          <p:spTgt spid="498"/>
                                        </p:tgtEl>
                                        <p:attrNameLst>
                                          <p:attrName>style.visibility</p:attrName>
                                        </p:attrNameLst>
                                      </p:cBhvr>
                                      <p:to>
                                        <p:strVal val="visible"/>
                                      </p:to>
                                    </p:set>
                                  </p:childTnLst>
                                </p:cTn>
                              </p:par>
                              <p:par>
                                <p:cTn id="244" presetID="1" presetClass="entr" presetSubtype="0" fill="hold" grpId="2" nodeType="withEffect">
                                  <p:stCondLst>
                                    <p:cond delay="5100"/>
                                  </p:stCondLst>
                                  <p:childTnLst>
                                    <p:set>
                                      <p:cBhvr>
                                        <p:cTn id="245" dur="1" fill="hold">
                                          <p:stCondLst>
                                            <p:cond delay="0"/>
                                          </p:stCondLst>
                                        </p:cTn>
                                        <p:tgtEl>
                                          <p:spTgt spid="499"/>
                                        </p:tgtEl>
                                        <p:attrNameLst>
                                          <p:attrName>style.visibility</p:attrName>
                                        </p:attrNameLst>
                                      </p:cBhvr>
                                      <p:to>
                                        <p:strVal val="visible"/>
                                      </p:to>
                                    </p:set>
                                  </p:childTnLst>
                                </p:cTn>
                              </p:par>
                              <p:par>
                                <p:cTn id="246" presetID="1" presetClass="entr" presetSubtype="0" fill="hold" grpId="2" nodeType="withEffect">
                                  <p:stCondLst>
                                    <p:cond delay="5200"/>
                                  </p:stCondLst>
                                  <p:childTnLst>
                                    <p:set>
                                      <p:cBhvr>
                                        <p:cTn id="247" dur="1" fill="hold">
                                          <p:stCondLst>
                                            <p:cond delay="0"/>
                                          </p:stCondLst>
                                        </p:cTn>
                                        <p:tgtEl>
                                          <p:spTgt spid="500"/>
                                        </p:tgtEl>
                                        <p:attrNameLst>
                                          <p:attrName>style.visibility</p:attrName>
                                        </p:attrNameLst>
                                      </p:cBhvr>
                                      <p:to>
                                        <p:strVal val="visible"/>
                                      </p:to>
                                    </p:set>
                                  </p:childTnLst>
                                </p:cTn>
                              </p:par>
                              <p:par>
                                <p:cTn id="248" presetID="1" presetClass="entr" presetSubtype="0" fill="hold" grpId="2" nodeType="withEffect">
                                  <p:stCondLst>
                                    <p:cond delay="5300"/>
                                  </p:stCondLst>
                                  <p:childTnLst>
                                    <p:set>
                                      <p:cBhvr>
                                        <p:cTn id="249" dur="1" fill="hold">
                                          <p:stCondLst>
                                            <p:cond delay="0"/>
                                          </p:stCondLst>
                                        </p:cTn>
                                        <p:tgtEl>
                                          <p:spTgt spid="501"/>
                                        </p:tgtEl>
                                        <p:attrNameLst>
                                          <p:attrName>style.visibility</p:attrName>
                                        </p:attrNameLst>
                                      </p:cBhvr>
                                      <p:to>
                                        <p:strVal val="visible"/>
                                      </p:to>
                                    </p:set>
                                  </p:childTnLst>
                                </p:cTn>
                              </p:par>
                              <p:par>
                                <p:cTn id="250" presetID="1" presetClass="entr" presetSubtype="0" fill="hold" grpId="2" nodeType="withEffect">
                                  <p:stCondLst>
                                    <p:cond delay="5400"/>
                                  </p:stCondLst>
                                  <p:childTnLst>
                                    <p:set>
                                      <p:cBhvr>
                                        <p:cTn id="251" dur="1" fill="hold">
                                          <p:stCondLst>
                                            <p:cond delay="0"/>
                                          </p:stCondLst>
                                        </p:cTn>
                                        <p:tgtEl>
                                          <p:spTgt spid="502"/>
                                        </p:tgtEl>
                                        <p:attrNameLst>
                                          <p:attrName>style.visibility</p:attrName>
                                        </p:attrNameLst>
                                      </p:cBhvr>
                                      <p:to>
                                        <p:strVal val="visible"/>
                                      </p:to>
                                    </p:set>
                                  </p:childTnLst>
                                </p:cTn>
                              </p:par>
                              <p:par>
                                <p:cTn id="252" presetID="1" presetClass="exit" presetSubtype="0" fill="hold" grpId="1" nodeType="withEffect">
                                  <p:stCondLst>
                                    <p:cond delay="3600"/>
                                  </p:stCondLst>
                                  <p:childTnLst>
                                    <p:set>
                                      <p:cBhvr>
                                        <p:cTn id="253" dur="1" fill="hold">
                                          <p:stCondLst>
                                            <p:cond delay="0"/>
                                          </p:stCondLst>
                                        </p:cTn>
                                        <p:tgtEl>
                                          <p:spTgt spid="504"/>
                                        </p:tgtEl>
                                        <p:attrNameLst>
                                          <p:attrName>style.visibility</p:attrName>
                                        </p:attrNameLst>
                                      </p:cBhvr>
                                      <p:to>
                                        <p:strVal val="hidden"/>
                                      </p:to>
                                    </p:set>
                                  </p:childTnLst>
                                </p:cTn>
                              </p:par>
                              <p:par>
                                <p:cTn id="254" presetID="1" presetClass="exit" presetSubtype="0" fill="hold" grpId="1" nodeType="withEffect">
                                  <p:stCondLst>
                                    <p:cond delay="3700"/>
                                  </p:stCondLst>
                                  <p:childTnLst>
                                    <p:set>
                                      <p:cBhvr>
                                        <p:cTn id="255" dur="1" fill="hold">
                                          <p:stCondLst>
                                            <p:cond delay="0"/>
                                          </p:stCondLst>
                                        </p:cTn>
                                        <p:tgtEl>
                                          <p:spTgt spid="503"/>
                                        </p:tgtEl>
                                        <p:attrNameLst>
                                          <p:attrName>style.visibility</p:attrName>
                                        </p:attrNameLst>
                                      </p:cBhvr>
                                      <p:to>
                                        <p:strVal val="hidden"/>
                                      </p:to>
                                    </p:set>
                                  </p:childTnLst>
                                </p:cTn>
                              </p:par>
                              <p:par>
                                <p:cTn id="256" presetID="1" presetClass="exit" presetSubtype="0" fill="hold" grpId="1" nodeType="withEffect">
                                  <p:stCondLst>
                                    <p:cond delay="3800"/>
                                  </p:stCondLst>
                                  <p:childTnLst>
                                    <p:set>
                                      <p:cBhvr>
                                        <p:cTn id="257" dur="1" fill="hold">
                                          <p:stCondLst>
                                            <p:cond delay="0"/>
                                          </p:stCondLst>
                                        </p:cTn>
                                        <p:tgtEl>
                                          <p:spTgt spid="495"/>
                                        </p:tgtEl>
                                        <p:attrNameLst>
                                          <p:attrName>style.visibility</p:attrName>
                                        </p:attrNameLst>
                                      </p:cBhvr>
                                      <p:to>
                                        <p:strVal val="hidden"/>
                                      </p:to>
                                    </p:set>
                                  </p:childTnLst>
                                </p:cTn>
                              </p:par>
                              <p:par>
                                <p:cTn id="258" presetID="1" presetClass="exit" presetSubtype="0" fill="hold" grpId="1" nodeType="withEffect">
                                  <p:stCondLst>
                                    <p:cond delay="3900"/>
                                  </p:stCondLst>
                                  <p:childTnLst>
                                    <p:set>
                                      <p:cBhvr>
                                        <p:cTn id="259" dur="1" fill="hold">
                                          <p:stCondLst>
                                            <p:cond delay="0"/>
                                          </p:stCondLst>
                                        </p:cTn>
                                        <p:tgtEl>
                                          <p:spTgt spid="496"/>
                                        </p:tgtEl>
                                        <p:attrNameLst>
                                          <p:attrName>style.visibility</p:attrName>
                                        </p:attrNameLst>
                                      </p:cBhvr>
                                      <p:to>
                                        <p:strVal val="hidden"/>
                                      </p:to>
                                    </p:set>
                                  </p:childTnLst>
                                </p:cTn>
                              </p:par>
                              <p:par>
                                <p:cTn id="260" presetID="1" presetClass="exit" presetSubtype="0" fill="hold" grpId="1" nodeType="withEffect">
                                  <p:stCondLst>
                                    <p:cond delay="4000"/>
                                  </p:stCondLst>
                                  <p:childTnLst>
                                    <p:set>
                                      <p:cBhvr>
                                        <p:cTn id="261" dur="1" fill="hold">
                                          <p:stCondLst>
                                            <p:cond delay="0"/>
                                          </p:stCondLst>
                                        </p:cTn>
                                        <p:tgtEl>
                                          <p:spTgt spid="497"/>
                                        </p:tgtEl>
                                        <p:attrNameLst>
                                          <p:attrName>style.visibility</p:attrName>
                                        </p:attrNameLst>
                                      </p:cBhvr>
                                      <p:to>
                                        <p:strVal val="hidden"/>
                                      </p:to>
                                    </p:set>
                                  </p:childTnLst>
                                </p:cTn>
                              </p:par>
                              <p:par>
                                <p:cTn id="262" presetID="1" presetClass="exit" presetSubtype="0" fill="hold" grpId="1" nodeType="withEffect">
                                  <p:stCondLst>
                                    <p:cond delay="4100"/>
                                  </p:stCondLst>
                                  <p:childTnLst>
                                    <p:set>
                                      <p:cBhvr>
                                        <p:cTn id="263" dur="1" fill="hold">
                                          <p:stCondLst>
                                            <p:cond delay="0"/>
                                          </p:stCondLst>
                                        </p:cTn>
                                        <p:tgtEl>
                                          <p:spTgt spid="498"/>
                                        </p:tgtEl>
                                        <p:attrNameLst>
                                          <p:attrName>style.visibility</p:attrName>
                                        </p:attrNameLst>
                                      </p:cBhvr>
                                      <p:to>
                                        <p:strVal val="hidden"/>
                                      </p:to>
                                    </p:set>
                                  </p:childTnLst>
                                </p:cTn>
                              </p:par>
                              <p:par>
                                <p:cTn id="264" presetID="1" presetClass="exit" presetSubtype="0" fill="hold" grpId="1" nodeType="withEffect">
                                  <p:stCondLst>
                                    <p:cond delay="4200"/>
                                  </p:stCondLst>
                                  <p:childTnLst>
                                    <p:set>
                                      <p:cBhvr>
                                        <p:cTn id="265" dur="1" fill="hold">
                                          <p:stCondLst>
                                            <p:cond delay="0"/>
                                          </p:stCondLst>
                                        </p:cTn>
                                        <p:tgtEl>
                                          <p:spTgt spid="499"/>
                                        </p:tgtEl>
                                        <p:attrNameLst>
                                          <p:attrName>style.visibility</p:attrName>
                                        </p:attrNameLst>
                                      </p:cBhvr>
                                      <p:to>
                                        <p:strVal val="hidden"/>
                                      </p:to>
                                    </p:set>
                                  </p:childTnLst>
                                </p:cTn>
                              </p:par>
                              <p:par>
                                <p:cTn id="266" presetID="1" presetClass="exit" presetSubtype="0" fill="hold" grpId="1" nodeType="withEffect">
                                  <p:stCondLst>
                                    <p:cond delay="4300"/>
                                  </p:stCondLst>
                                  <p:childTnLst>
                                    <p:set>
                                      <p:cBhvr>
                                        <p:cTn id="267" dur="1" fill="hold">
                                          <p:stCondLst>
                                            <p:cond delay="0"/>
                                          </p:stCondLst>
                                        </p:cTn>
                                        <p:tgtEl>
                                          <p:spTgt spid="500"/>
                                        </p:tgtEl>
                                        <p:attrNameLst>
                                          <p:attrName>style.visibility</p:attrName>
                                        </p:attrNameLst>
                                      </p:cBhvr>
                                      <p:to>
                                        <p:strVal val="hidden"/>
                                      </p:to>
                                    </p:set>
                                  </p:childTnLst>
                                </p:cTn>
                              </p:par>
                              <p:par>
                                <p:cTn id="268" presetID="1" presetClass="exit" presetSubtype="0" fill="hold" grpId="1" nodeType="withEffect">
                                  <p:stCondLst>
                                    <p:cond delay="4400"/>
                                  </p:stCondLst>
                                  <p:childTnLst>
                                    <p:set>
                                      <p:cBhvr>
                                        <p:cTn id="269" dur="1" fill="hold">
                                          <p:stCondLst>
                                            <p:cond delay="0"/>
                                          </p:stCondLst>
                                        </p:cTn>
                                        <p:tgtEl>
                                          <p:spTgt spid="501"/>
                                        </p:tgtEl>
                                        <p:attrNameLst>
                                          <p:attrName>style.visibility</p:attrName>
                                        </p:attrNameLst>
                                      </p:cBhvr>
                                      <p:to>
                                        <p:strVal val="hidden"/>
                                      </p:to>
                                    </p:set>
                                  </p:childTnLst>
                                </p:cTn>
                              </p:par>
                              <p:par>
                                <p:cTn id="270" presetID="1" presetClass="exit" presetSubtype="0" fill="hold" grpId="1" nodeType="withEffect">
                                  <p:stCondLst>
                                    <p:cond delay="4500"/>
                                  </p:stCondLst>
                                  <p:childTnLst>
                                    <p:set>
                                      <p:cBhvr>
                                        <p:cTn id="271" dur="1" fill="hold">
                                          <p:stCondLst>
                                            <p:cond delay="0"/>
                                          </p:stCondLst>
                                        </p:cTn>
                                        <p:tgtEl>
                                          <p:spTgt spid="502"/>
                                        </p:tgtEl>
                                        <p:attrNameLst>
                                          <p:attrName>style.visibility</p:attrName>
                                        </p:attrNameLst>
                                      </p:cBhvr>
                                      <p:to>
                                        <p:strVal val="hidden"/>
                                      </p:to>
                                    </p:set>
                                  </p:childTnLst>
                                </p:cTn>
                              </p:par>
                              <p:par>
                                <p:cTn id="272" presetID="1" presetClass="exit" presetSubtype="0" fill="hold" grpId="2" nodeType="withEffect">
                                  <p:stCondLst>
                                    <p:cond delay="4500"/>
                                  </p:stCondLst>
                                  <p:childTnLst>
                                    <p:set>
                                      <p:cBhvr>
                                        <p:cTn id="273" dur="1" fill="hold">
                                          <p:stCondLst>
                                            <p:cond delay="0"/>
                                          </p:stCondLst>
                                        </p:cTn>
                                        <p:tgtEl>
                                          <p:spTgt spid="490"/>
                                        </p:tgtEl>
                                        <p:attrNameLst>
                                          <p:attrName>style.visibility</p:attrName>
                                        </p:attrNameLst>
                                      </p:cBhvr>
                                      <p:to>
                                        <p:strVal val="hidden"/>
                                      </p:to>
                                    </p:set>
                                  </p:childTnLst>
                                </p:cTn>
                              </p:par>
                              <p:par>
                                <p:cTn id="274" presetID="10" presetClass="exit" presetSubtype="0" fill="hold" grpId="2" nodeType="withEffect">
                                  <p:stCondLst>
                                    <p:cond delay="4500"/>
                                  </p:stCondLst>
                                  <p:childTnLst>
                                    <p:animEffect transition="out" filter="fade">
                                      <p:cBhvr>
                                        <p:cTn id="275" dur="500"/>
                                        <p:tgtEl>
                                          <p:spTgt spid="484"/>
                                        </p:tgtEl>
                                      </p:cBhvr>
                                    </p:animEffect>
                                    <p:set>
                                      <p:cBhvr>
                                        <p:cTn id="276" dur="1" fill="hold">
                                          <p:stCondLst>
                                            <p:cond delay="499"/>
                                          </p:stCondLst>
                                        </p:cTn>
                                        <p:tgtEl>
                                          <p:spTgt spid="484"/>
                                        </p:tgtEl>
                                        <p:attrNameLst>
                                          <p:attrName>style.visibility</p:attrName>
                                        </p:attrNameLst>
                                      </p:cBhvr>
                                      <p:to>
                                        <p:strVal val="hidden"/>
                                      </p:to>
                                    </p:set>
                                  </p:childTnLst>
                                </p:cTn>
                              </p:par>
                              <p:par>
                                <p:cTn id="277" presetID="10" presetClass="exit" presetSubtype="0" fill="hold" grpId="2" nodeType="withEffect">
                                  <p:stCondLst>
                                    <p:cond delay="4500"/>
                                  </p:stCondLst>
                                  <p:childTnLst>
                                    <p:animEffect transition="out" filter="fade">
                                      <p:cBhvr>
                                        <p:cTn id="278" dur="500"/>
                                        <p:tgtEl>
                                          <p:spTgt spid="494"/>
                                        </p:tgtEl>
                                      </p:cBhvr>
                                    </p:animEffect>
                                    <p:set>
                                      <p:cBhvr>
                                        <p:cTn id="279" dur="1" fill="hold">
                                          <p:stCondLst>
                                            <p:cond delay="499"/>
                                          </p:stCondLst>
                                        </p:cTn>
                                        <p:tgtEl>
                                          <p:spTgt spid="494"/>
                                        </p:tgtEl>
                                        <p:attrNameLst>
                                          <p:attrName>style.visibility</p:attrName>
                                        </p:attrNameLst>
                                      </p:cBhvr>
                                      <p:to>
                                        <p:strVal val="hidden"/>
                                      </p:to>
                                    </p:set>
                                  </p:childTnLst>
                                </p:cTn>
                              </p:par>
                              <p:par>
                                <p:cTn id="280" presetID="10" presetClass="exit" presetSubtype="0" fill="hold" grpId="2" nodeType="withEffect">
                                  <p:stCondLst>
                                    <p:cond delay="4500"/>
                                  </p:stCondLst>
                                  <p:childTnLst>
                                    <p:animEffect transition="out" filter="fade">
                                      <p:cBhvr>
                                        <p:cTn id="281" dur="500"/>
                                        <p:tgtEl>
                                          <p:spTgt spid="493"/>
                                        </p:tgtEl>
                                      </p:cBhvr>
                                    </p:animEffect>
                                    <p:set>
                                      <p:cBhvr>
                                        <p:cTn id="282" dur="1" fill="hold">
                                          <p:stCondLst>
                                            <p:cond delay="499"/>
                                          </p:stCondLst>
                                        </p:cTn>
                                        <p:tgtEl>
                                          <p:spTgt spid="493"/>
                                        </p:tgtEl>
                                        <p:attrNameLst>
                                          <p:attrName>style.visibility</p:attrName>
                                        </p:attrNameLst>
                                      </p:cBhvr>
                                      <p:to>
                                        <p:strVal val="hidden"/>
                                      </p:to>
                                    </p:set>
                                  </p:childTnLst>
                                </p:cTn>
                              </p:par>
                              <p:par>
                                <p:cTn id="283" presetID="10" presetClass="exit" presetSubtype="0" fill="hold" grpId="2" nodeType="withEffect">
                                  <p:stCondLst>
                                    <p:cond delay="4500"/>
                                  </p:stCondLst>
                                  <p:childTnLst>
                                    <p:animEffect transition="out" filter="fade">
                                      <p:cBhvr>
                                        <p:cTn id="284" dur="500"/>
                                        <p:tgtEl>
                                          <p:spTgt spid="486"/>
                                        </p:tgtEl>
                                      </p:cBhvr>
                                    </p:animEffect>
                                    <p:set>
                                      <p:cBhvr>
                                        <p:cTn id="285" dur="1" fill="hold">
                                          <p:stCondLst>
                                            <p:cond delay="499"/>
                                          </p:stCondLst>
                                        </p:cTn>
                                        <p:tgtEl>
                                          <p:spTgt spid="486"/>
                                        </p:tgtEl>
                                        <p:attrNameLst>
                                          <p:attrName>style.visibility</p:attrName>
                                        </p:attrNameLst>
                                      </p:cBhvr>
                                      <p:to>
                                        <p:strVal val="hidden"/>
                                      </p:to>
                                    </p:set>
                                  </p:childTnLst>
                                </p:cTn>
                              </p:par>
                              <p:par>
                                <p:cTn id="286" presetID="10" presetClass="exit" presetSubtype="0" fill="hold" grpId="2" nodeType="withEffect">
                                  <p:stCondLst>
                                    <p:cond delay="4500"/>
                                  </p:stCondLst>
                                  <p:childTnLst>
                                    <p:animEffect transition="out" filter="fade">
                                      <p:cBhvr>
                                        <p:cTn id="287" dur="500"/>
                                        <p:tgtEl>
                                          <p:spTgt spid="492"/>
                                        </p:tgtEl>
                                      </p:cBhvr>
                                    </p:animEffect>
                                    <p:set>
                                      <p:cBhvr>
                                        <p:cTn id="288" dur="1" fill="hold">
                                          <p:stCondLst>
                                            <p:cond delay="499"/>
                                          </p:stCondLst>
                                        </p:cTn>
                                        <p:tgtEl>
                                          <p:spTgt spid="492"/>
                                        </p:tgtEl>
                                        <p:attrNameLst>
                                          <p:attrName>style.visibility</p:attrName>
                                        </p:attrNameLst>
                                      </p:cBhvr>
                                      <p:to>
                                        <p:strVal val="hidden"/>
                                      </p:to>
                                    </p:set>
                                  </p:childTnLst>
                                </p:cTn>
                              </p:par>
                              <p:par>
                                <p:cTn id="289" presetID="10" presetClass="exit" presetSubtype="0" fill="hold" grpId="2" nodeType="withEffect">
                                  <p:stCondLst>
                                    <p:cond delay="4500"/>
                                  </p:stCondLst>
                                  <p:childTnLst>
                                    <p:animEffect transition="out" filter="fade">
                                      <p:cBhvr>
                                        <p:cTn id="290" dur="500"/>
                                        <p:tgtEl>
                                          <p:spTgt spid="491"/>
                                        </p:tgtEl>
                                      </p:cBhvr>
                                    </p:animEffect>
                                    <p:set>
                                      <p:cBhvr>
                                        <p:cTn id="291" dur="1" fill="hold">
                                          <p:stCondLst>
                                            <p:cond delay="499"/>
                                          </p:stCondLst>
                                        </p:cTn>
                                        <p:tgtEl>
                                          <p:spTgt spid="491"/>
                                        </p:tgtEl>
                                        <p:attrNameLst>
                                          <p:attrName>style.visibility</p:attrName>
                                        </p:attrNameLst>
                                      </p:cBhvr>
                                      <p:to>
                                        <p:strVal val="hidden"/>
                                      </p:to>
                                    </p:set>
                                  </p:childTnLst>
                                </p:cTn>
                              </p:par>
                              <p:par>
                                <p:cTn id="292" presetID="10" presetClass="exit" presetSubtype="0" fill="hold" grpId="2" nodeType="withEffect">
                                  <p:stCondLst>
                                    <p:cond delay="4500"/>
                                  </p:stCondLst>
                                  <p:childTnLst>
                                    <p:animEffect transition="out" filter="fade">
                                      <p:cBhvr>
                                        <p:cTn id="293" dur="500"/>
                                        <p:tgtEl>
                                          <p:spTgt spid="485"/>
                                        </p:tgtEl>
                                      </p:cBhvr>
                                    </p:animEffect>
                                    <p:set>
                                      <p:cBhvr>
                                        <p:cTn id="294" dur="1" fill="hold">
                                          <p:stCondLst>
                                            <p:cond delay="499"/>
                                          </p:stCondLst>
                                        </p:cTn>
                                        <p:tgtEl>
                                          <p:spTgt spid="485"/>
                                        </p:tgtEl>
                                        <p:attrNameLst>
                                          <p:attrName>style.visibility</p:attrName>
                                        </p:attrNameLst>
                                      </p:cBhvr>
                                      <p:to>
                                        <p:strVal val="hidden"/>
                                      </p:to>
                                    </p:set>
                                  </p:childTnLst>
                                </p:cTn>
                              </p:par>
                              <p:par>
                                <p:cTn id="295" presetID="10" presetClass="exit" presetSubtype="0" fill="hold" grpId="2" nodeType="withEffect">
                                  <p:stCondLst>
                                    <p:cond delay="4500"/>
                                  </p:stCondLst>
                                  <p:childTnLst>
                                    <p:animEffect transition="out" filter="fade">
                                      <p:cBhvr>
                                        <p:cTn id="296" dur="500"/>
                                        <p:tgtEl>
                                          <p:spTgt spid="489"/>
                                        </p:tgtEl>
                                      </p:cBhvr>
                                    </p:animEffect>
                                    <p:set>
                                      <p:cBhvr>
                                        <p:cTn id="297" dur="1" fill="hold">
                                          <p:stCondLst>
                                            <p:cond delay="499"/>
                                          </p:stCondLst>
                                        </p:cTn>
                                        <p:tgtEl>
                                          <p:spTgt spid="489"/>
                                        </p:tgtEl>
                                        <p:attrNameLst>
                                          <p:attrName>style.visibility</p:attrName>
                                        </p:attrNameLst>
                                      </p:cBhvr>
                                      <p:to>
                                        <p:strVal val="hidden"/>
                                      </p:to>
                                    </p:set>
                                  </p:childTnLst>
                                </p:cTn>
                              </p:par>
                              <p:par>
                                <p:cTn id="298" presetID="10" presetClass="exit" presetSubtype="0" fill="hold" grpId="2" nodeType="withEffect">
                                  <p:stCondLst>
                                    <p:cond delay="4500"/>
                                  </p:stCondLst>
                                  <p:childTnLst>
                                    <p:animEffect transition="out" filter="fade">
                                      <p:cBhvr>
                                        <p:cTn id="299" dur="500"/>
                                        <p:tgtEl>
                                          <p:spTgt spid="488"/>
                                        </p:tgtEl>
                                      </p:cBhvr>
                                    </p:animEffect>
                                    <p:set>
                                      <p:cBhvr>
                                        <p:cTn id="300" dur="1" fill="hold">
                                          <p:stCondLst>
                                            <p:cond delay="499"/>
                                          </p:stCondLst>
                                        </p:cTn>
                                        <p:tgtEl>
                                          <p:spTgt spid="488"/>
                                        </p:tgtEl>
                                        <p:attrNameLst>
                                          <p:attrName>style.visibility</p:attrName>
                                        </p:attrNameLst>
                                      </p:cBhvr>
                                      <p:to>
                                        <p:strVal val="hidden"/>
                                      </p:to>
                                    </p:set>
                                  </p:childTnLst>
                                </p:cTn>
                              </p:par>
                              <p:par>
                                <p:cTn id="301" presetID="10" presetClass="exit" presetSubtype="0" fill="hold" grpId="2" nodeType="withEffect">
                                  <p:stCondLst>
                                    <p:cond delay="4500"/>
                                  </p:stCondLst>
                                  <p:childTnLst>
                                    <p:animEffect transition="out" filter="fade">
                                      <p:cBhvr>
                                        <p:cTn id="302" dur="500"/>
                                        <p:tgtEl>
                                          <p:spTgt spid="487"/>
                                        </p:tgtEl>
                                      </p:cBhvr>
                                    </p:animEffect>
                                    <p:set>
                                      <p:cBhvr>
                                        <p:cTn id="303" dur="1" fill="hold">
                                          <p:stCondLst>
                                            <p:cond delay="499"/>
                                          </p:stCondLst>
                                        </p:cTn>
                                        <p:tgtEl>
                                          <p:spTgt spid="487"/>
                                        </p:tgtEl>
                                        <p:attrNameLst>
                                          <p:attrName>style.visibility</p:attrName>
                                        </p:attrNameLst>
                                      </p:cBhvr>
                                      <p:to>
                                        <p:strVal val="hidden"/>
                                      </p:to>
                                    </p:set>
                                  </p:childTnLst>
                                </p:cTn>
                              </p:par>
                              <p:par>
                                <p:cTn id="304" presetID="10" presetClass="exit" presetSubtype="0" fill="hold" grpId="3" nodeType="withEffect">
                                  <p:stCondLst>
                                    <p:cond delay="4500"/>
                                  </p:stCondLst>
                                  <p:childTnLst>
                                    <p:animEffect transition="out" filter="fade">
                                      <p:cBhvr>
                                        <p:cTn id="305" dur="500"/>
                                        <p:tgtEl>
                                          <p:spTgt spid="490"/>
                                        </p:tgtEl>
                                      </p:cBhvr>
                                    </p:animEffect>
                                    <p:set>
                                      <p:cBhvr>
                                        <p:cTn id="306" dur="1" fill="hold">
                                          <p:stCondLst>
                                            <p:cond delay="499"/>
                                          </p:stCondLst>
                                        </p:cTn>
                                        <p:tgtEl>
                                          <p:spTgt spid="490"/>
                                        </p:tgtEl>
                                        <p:attrNameLst>
                                          <p:attrName>style.visibility</p:attrName>
                                        </p:attrNameLst>
                                      </p:cBhvr>
                                      <p:to>
                                        <p:strVal val="hidden"/>
                                      </p:to>
                                    </p:set>
                                  </p:childTnLst>
                                </p:cTn>
                              </p:par>
                              <p:par>
                                <p:cTn id="307" presetID="10" presetClass="entr" presetSubtype="0" fill="hold" grpId="0" nodeType="withEffect">
                                  <p:stCondLst>
                                    <p:cond delay="5600"/>
                                  </p:stCondLst>
                                  <p:childTnLst>
                                    <p:set>
                                      <p:cBhvr>
                                        <p:cTn id="308" dur="1" fill="hold">
                                          <p:stCondLst>
                                            <p:cond delay="0"/>
                                          </p:stCondLst>
                                        </p:cTn>
                                        <p:tgtEl>
                                          <p:spTgt spid="541"/>
                                        </p:tgtEl>
                                        <p:attrNameLst>
                                          <p:attrName>style.visibility</p:attrName>
                                        </p:attrNameLst>
                                      </p:cBhvr>
                                      <p:to>
                                        <p:strVal val="visible"/>
                                      </p:to>
                                    </p:set>
                                    <p:animEffect transition="in" filter="fade">
                                      <p:cBhvr>
                                        <p:cTn id="309" dur="500"/>
                                        <p:tgtEl>
                                          <p:spTgt spid="541"/>
                                        </p:tgtEl>
                                      </p:cBhvr>
                                    </p:animEffect>
                                  </p:childTnLst>
                                </p:cTn>
                              </p:par>
                              <p:par>
                                <p:cTn id="310" presetID="10" presetClass="entr" presetSubtype="0" fill="hold" grpId="0" nodeType="withEffect">
                                  <p:stCondLst>
                                    <p:cond delay="5700"/>
                                  </p:stCondLst>
                                  <p:childTnLst>
                                    <p:set>
                                      <p:cBhvr>
                                        <p:cTn id="311" dur="1" fill="hold">
                                          <p:stCondLst>
                                            <p:cond delay="0"/>
                                          </p:stCondLst>
                                        </p:cTn>
                                        <p:tgtEl>
                                          <p:spTgt spid="539"/>
                                        </p:tgtEl>
                                        <p:attrNameLst>
                                          <p:attrName>style.visibility</p:attrName>
                                        </p:attrNameLst>
                                      </p:cBhvr>
                                      <p:to>
                                        <p:strVal val="visible"/>
                                      </p:to>
                                    </p:set>
                                    <p:animEffect transition="in" filter="fade">
                                      <p:cBhvr>
                                        <p:cTn id="312" dur="500"/>
                                        <p:tgtEl>
                                          <p:spTgt spid="539"/>
                                        </p:tgtEl>
                                      </p:cBhvr>
                                    </p:animEffect>
                                  </p:childTnLst>
                                </p:cTn>
                              </p:par>
                              <p:par>
                                <p:cTn id="313" presetID="10" presetClass="entr" presetSubtype="0" fill="hold" grpId="0" nodeType="withEffect">
                                  <p:stCondLst>
                                    <p:cond delay="5800"/>
                                  </p:stCondLst>
                                  <p:childTnLst>
                                    <p:set>
                                      <p:cBhvr>
                                        <p:cTn id="314" dur="1" fill="hold">
                                          <p:stCondLst>
                                            <p:cond delay="0"/>
                                          </p:stCondLst>
                                        </p:cTn>
                                        <p:tgtEl>
                                          <p:spTgt spid="536"/>
                                        </p:tgtEl>
                                        <p:attrNameLst>
                                          <p:attrName>style.visibility</p:attrName>
                                        </p:attrNameLst>
                                      </p:cBhvr>
                                      <p:to>
                                        <p:strVal val="visible"/>
                                      </p:to>
                                    </p:set>
                                    <p:animEffect transition="in" filter="fade">
                                      <p:cBhvr>
                                        <p:cTn id="315" dur="500"/>
                                        <p:tgtEl>
                                          <p:spTgt spid="536"/>
                                        </p:tgtEl>
                                      </p:cBhvr>
                                    </p:animEffect>
                                  </p:childTnLst>
                                </p:cTn>
                              </p:par>
                              <p:par>
                                <p:cTn id="316" presetID="10" presetClass="entr" presetSubtype="0" fill="hold" grpId="0" nodeType="withEffect">
                                  <p:stCondLst>
                                    <p:cond delay="5900"/>
                                  </p:stCondLst>
                                  <p:childTnLst>
                                    <p:set>
                                      <p:cBhvr>
                                        <p:cTn id="317" dur="1" fill="hold">
                                          <p:stCondLst>
                                            <p:cond delay="0"/>
                                          </p:stCondLst>
                                        </p:cTn>
                                        <p:tgtEl>
                                          <p:spTgt spid="540"/>
                                        </p:tgtEl>
                                        <p:attrNameLst>
                                          <p:attrName>style.visibility</p:attrName>
                                        </p:attrNameLst>
                                      </p:cBhvr>
                                      <p:to>
                                        <p:strVal val="visible"/>
                                      </p:to>
                                    </p:set>
                                    <p:animEffect transition="in" filter="fade">
                                      <p:cBhvr>
                                        <p:cTn id="318" dur="500"/>
                                        <p:tgtEl>
                                          <p:spTgt spid="540"/>
                                        </p:tgtEl>
                                      </p:cBhvr>
                                    </p:animEffect>
                                  </p:childTnLst>
                                </p:cTn>
                              </p:par>
                              <p:par>
                                <p:cTn id="319" presetID="10" presetClass="entr" presetSubtype="0" fill="hold" grpId="0" nodeType="withEffect">
                                  <p:stCondLst>
                                    <p:cond delay="6000"/>
                                  </p:stCondLst>
                                  <p:childTnLst>
                                    <p:set>
                                      <p:cBhvr>
                                        <p:cTn id="320" dur="1" fill="hold">
                                          <p:stCondLst>
                                            <p:cond delay="0"/>
                                          </p:stCondLst>
                                        </p:cTn>
                                        <p:tgtEl>
                                          <p:spTgt spid="537"/>
                                        </p:tgtEl>
                                        <p:attrNameLst>
                                          <p:attrName>style.visibility</p:attrName>
                                        </p:attrNameLst>
                                      </p:cBhvr>
                                      <p:to>
                                        <p:strVal val="visible"/>
                                      </p:to>
                                    </p:set>
                                    <p:animEffect transition="in" filter="fade">
                                      <p:cBhvr>
                                        <p:cTn id="321" dur="500"/>
                                        <p:tgtEl>
                                          <p:spTgt spid="537"/>
                                        </p:tgtEl>
                                      </p:cBhvr>
                                    </p:animEffect>
                                  </p:childTnLst>
                                </p:cTn>
                              </p:par>
                              <p:par>
                                <p:cTn id="322" presetID="10" presetClass="entr" presetSubtype="0" fill="hold" grpId="0" nodeType="withEffect">
                                  <p:stCondLst>
                                    <p:cond delay="6200"/>
                                  </p:stCondLst>
                                  <p:childTnLst>
                                    <p:set>
                                      <p:cBhvr>
                                        <p:cTn id="323" dur="1" fill="hold">
                                          <p:stCondLst>
                                            <p:cond delay="0"/>
                                          </p:stCondLst>
                                        </p:cTn>
                                        <p:tgtEl>
                                          <p:spTgt spid="543"/>
                                        </p:tgtEl>
                                        <p:attrNameLst>
                                          <p:attrName>style.visibility</p:attrName>
                                        </p:attrNameLst>
                                      </p:cBhvr>
                                      <p:to>
                                        <p:strVal val="visible"/>
                                      </p:to>
                                    </p:set>
                                    <p:animEffect transition="in" filter="fade">
                                      <p:cBhvr>
                                        <p:cTn id="324" dur="500"/>
                                        <p:tgtEl>
                                          <p:spTgt spid="543"/>
                                        </p:tgtEl>
                                      </p:cBhvr>
                                    </p:animEffect>
                                  </p:childTnLst>
                                </p:cTn>
                              </p:par>
                              <p:par>
                                <p:cTn id="325" presetID="10" presetClass="entr" presetSubtype="0" fill="hold" grpId="0" nodeType="withEffect">
                                  <p:stCondLst>
                                    <p:cond delay="6200"/>
                                  </p:stCondLst>
                                  <p:childTnLst>
                                    <p:set>
                                      <p:cBhvr>
                                        <p:cTn id="326" dur="1" fill="hold">
                                          <p:stCondLst>
                                            <p:cond delay="0"/>
                                          </p:stCondLst>
                                        </p:cTn>
                                        <p:tgtEl>
                                          <p:spTgt spid="534"/>
                                        </p:tgtEl>
                                        <p:attrNameLst>
                                          <p:attrName>style.visibility</p:attrName>
                                        </p:attrNameLst>
                                      </p:cBhvr>
                                      <p:to>
                                        <p:strVal val="visible"/>
                                      </p:to>
                                    </p:set>
                                    <p:animEffect transition="in" filter="fade">
                                      <p:cBhvr>
                                        <p:cTn id="327" dur="500"/>
                                        <p:tgtEl>
                                          <p:spTgt spid="534"/>
                                        </p:tgtEl>
                                      </p:cBhvr>
                                    </p:animEffect>
                                  </p:childTnLst>
                                </p:cTn>
                              </p:par>
                              <p:par>
                                <p:cTn id="328" presetID="10" presetClass="entr" presetSubtype="0" fill="hold" grpId="0" nodeType="withEffect">
                                  <p:stCondLst>
                                    <p:cond delay="6300"/>
                                  </p:stCondLst>
                                  <p:childTnLst>
                                    <p:set>
                                      <p:cBhvr>
                                        <p:cTn id="329" dur="1" fill="hold">
                                          <p:stCondLst>
                                            <p:cond delay="0"/>
                                          </p:stCondLst>
                                        </p:cTn>
                                        <p:tgtEl>
                                          <p:spTgt spid="535"/>
                                        </p:tgtEl>
                                        <p:attrNameLst>
                                          <p:attrName>style.visibility</p:attrName>
                                        </p:attrNameLst>
                                      </p:cBhvr>
                                      <p:to>
                                        <p:strVal val="visible"/>
                                      </p:to>
                                    </p:set>
                                    <p:animEffect transition="in" filter="fade">
                                      <p:cBhvr>
                                        <p:cTn id="330" dur="500"/>
                                        <p:tgtEl>
                                          <p:spTgt spid="535"/>
                                        </p:tgtEl>
                                      </p:cBhvr>
                                    </p:animEffect>
                                  </p:childTnLst>
                                </p:cTn>
                              </p:par>
                              <p:par>
                                <p:cTn id="331" presetID="10" presetClass="entr" presetSubtype="0" fill="hold" grpId="0" nodeType="withEffect">
                                  <p:stCondLst>
                                    <p:cond delay="6300"/>
                                  </p:stCondLst>
                                  <p:childTnLst>
                                    <p:set>
                                      <p:cBhvr>
                                        <p:cTn id="332" dur="1" fill="hold">
                                          <p:stCondLst>
                                            <p:cond delay="0"/>
                                          </p:stCondLst>
                                        </p:cTn>
                                        <p:tgtEl>
                                          <p:spTgt spid="538"/>
                                        </p:tgtEl>
                                        <p:attrNameLst>
                                          <p:attrName>style.visibility</p:attrName>
                                        </p:attrNameLst>
                                      </p:cBhvr>
                                      <p:to>
                                        <p:strVal val="visible"/>
                                      </p:to>
                                    </p:set>
                                    <p:animEffect transition="in" filter="fade">
                                      <p:cBhvr>
                                        <p:cTn id="333" dur="500"/>
                                        <p:tgtEl>
                                          <p:spTgt spid="538"/>
                                        </p:tgtEl>
                                      </p:cBhvr>
                                    </p:animEffect>
                                  </p:childTnLst>
                                </p:cTn>
                              </p:par>
                              <p:par>
                                <p:cTn id="334" presetID="10" presetClass="entr" presetSubtype="0" fill="hold" grpId="0" nodeType="withEffect">
                                  <p:stCondLst>
                                    <p:cond delay="6400"/>
                                  </p:stCondLst>
                                  <p:childTnLst>
                                    <p:set>
                                      <p:cBhvr>
                                        <p:cTn id="335" dur="1" fill="hold">
                                          <p:stCondLst>
                                            <p:cond delay="0"/>
                                          </p:stCondLst>
                                        </p:cTn>
                                        <p:tgtEl>
                                          <p:spTgt spid="533"/>
                                        </p:tgtEl>
                                        <p:attrNameLst>
                                          <p:attrName>style.visibility</p:attrName>
                                        </p:attrNameLst>
                                      </p:cBhvr>
                                      <p:to>
                                        <p:strVal val="visible"/>
                                      </p:to>
                                    </p:set>
                                    <p:animEffect transition="in" filter="fade">
                                      <p:cBhvr>
                                        <p:cTn id="336" dur="500"/>
                                        <p:tgtEl>
                                          <p:spTgt spid="533"/>
                                        </p:tgtEl>
                                      </p:cBhvr>
                                    </p:animEffect>
                                  </p:childTnLst>
                                </p:cTn>
                              </p:par>
                              <p:par>
                                <p:cTn id="337" presetID="10" presetClass="entr" presetSubtype="0" fill="hold" grpId="0" nodeType="withEffect">
                                  <p:stCondLst>
                                    <p:cond delay="6600"/>
                                  </p:stCondLst>
                                  <p:childTnLst>
                                    <p:set>
                                      <p:cBhvr>
                                        <p:cTn id="338" dur="1" fill="hold">
                                          <p:stCondLst>
                                            <p:cond delay="0"/>
                                          </p:stCondLst>
                                        </p:cTn>
                                        <p:tgtEl>
                                          <p:spTgt spid="532"/>
                                        </p:tgtEl>
                                        <p:attrNameLst>
                                          <p:attrName>style.visibility</p:attrName>
                                        </p:attrNameLst>
                                      </p:cBhvr>
                                      <p:to>
                                        <p:strVal val="visible"/>
                                      </p:to>
                                    </p:set>
                                    <p:animEffect transition="in" filter="fade">
                                      <p:cBhvr>
                                        <p:cTn id="339" dur="500"/>
                                        <p:tgtEl>
                                          <p:spTgt spid="532"/>
                                        </p:tgtEl>
                                      </p:cBhvr>
                                    </p:animEffect>
                                  </p:childTnLst>
                                </p:cTn>
                              </p:par>
                              <p:par>
                                <p:cTn id="340" presetID="10" presetClass="entr" presetSubtype="0" fill="hold" grpId="0" nodeType="withEffect">
                                  <p:stCondLst>
                                    <p:cond delay="6500"/>
                                  </p:stCondLst>
                                  <p:childTnLst>
                                    <p:set>
                                      <p:cBhvr>
                                        <p:cTn id="341" dur="1" fill="hold">
                                          <p:stCondLst>
                                            <p:cond delay="0"/>
                                          </p:stCondLst>
                                        </p:cTn>
                                        <p:tgtEl>
                                          <p:spTgt spid="542"/>
                                        </p:tgtEl>
                                        <p:attrNameLst>
                                          <p:attrName>style.visibility</p:attrName>
                                        </p:attrNameLst>
                                      </p:cBhvr>
                                      <p:to>
                                        <p:strVal val="visible"/>
                                      </p:to>
                                    </p:set>
                                    <p:animEffect transition="in" filter="fade">
                                      <p:cBhvr>
                                        <p:cTn id="342" dur="500"/>
                                        <p:tgtEl>
                                          <p:spTgt spid="542"/>
                                        </p:tgtEl>
                                      </p:cBhvr>
                                    </p:animEffect>
                                  </p:childTnLst>
                                </p:cTn>
                              </p:par>
                              <p:par>
                                <p:cTn id="343" presetID="10" presetClass="entr" presetSubtype="0" fill="hold" grpId="0" nodeType="withEffect">
                                  <p:stCondLst>
                                    <p:cond delay="6500"/>
                                  </p:stCondLst>
                                  <p:childTnLst>
                                    <p:set>
                                      <p:cBhvr>
                                        <p:cTn id="344" dur="1" fill="hold">
                                          <p:stCondLst>
                                            <p:cond delay="0"/>
                                          </p:stCondLst>
                                        </p:cTn>
                                        <p:tgtEl>
                                          <p:spTgt spid="521"/>
                                        </p:tgtEl>
                                        <p:attrNameLst>
                                          <p:attrName>style.visibility</p:attrName>
                                        </p:attrNameLst>
                                      </p:cBhvr>
                                      <p:to>
                                        <p:strVal val="visible"/>
                                      </p:to>
                                    </p:set>
                                    <p:animEffect transition="in" filter="fade">
                                      <p:cBhvr>
                                        <p:cTn id="345" dur="500"/>
                                        <p:tgtEl>
                                          <p:spTgt spid="521"/>
                                        </p:tgtEl>
                                      </p:cBhvr>
                                    </p:animEffect>
                                  </p:childTnLst>
                                </p:cTn>
                              </p:par>
                              <p:par>
                                <p:cTn id="346" presetID="10" presetClass="entr" presetSubtype="0" fill="hold" grpId="0" nodeType="withEffect">
                                  <p:stCondLst>
                                    <p:cond delay="6600"/>
                                  </p:stCondLst>
                                  <p:childTnLst>
                                    <p:set>
                                      <p:cBhvr>
                                        <p:cTn id="347" dur="1" fill="hold">
                                          <p:stCondLst>
                                            <p:cond delay="0"/>
                                          </p:stCondLst>
                                        </p:cTn>
                                        <p:tgtEl>
                                          <p:spTgt spid="522"/>
                                        </p:tgtEl>
                                        <p:attrNameLst>
                                          <p:attrName>style.visibility</p:attrName>
                                        </p:attrNameLst>
                                      </p:cBhvr>
                                      <p:to>
                                        <p:strVal val="visible"/>
                                      </p:to>
                                    </p:set>
                                    <p:animEffect transition="in" filter="fade">
                                      <p:cBhvr>
                                        <p:cTn id="348" dur="500"/>
                                        <p:tgtEl>
                                          <p:spTgt spid="522"/>
                                        </p:tgtEl>
                                      </p:cBhvr>
                                    </p:animEffect>
                                  </p:childTnLst>
                                </p:cTn>
                              </p:par>
                              <p:par>
                                <p:cTn id="349" presetID="10" presetClass="entr" presetSubtype="0" fill="hold" grpId="0" nodeType="withEffect">
                                  <p:stCondLst>
                                    <p:cond delay="6700"/>
                                  </p:stCondLst>
                                  <p:childTnLst>
                                    <p:set>
                                      <p:cBhvr>
                                        <p:cTn id="350" dur="1" fill="hold">
                                          <p:stCondLst>
                                            <p:cond delay="0"/>
                                          </p:stCondLst>
                                        </p:cTn>
                                        <p:tgtEl>
                                          <p:spTgt spid="523"/>
                                        </p:tgtEl>
                                        <p:attrNameLst>
                                          <p:attrName>style.visibility</p:attrName>
                                        </p:attrNameLst>
                                      </p:cBhvr>
                                      <p:to>
                                        <p:strVal val="visible"/>
                                      </p:to>
                                    </p:set>
                                    <p:animEffect transition="in" filter="fade">
                                      <p:cBhvr>
                                        <p:cTn id="351" dur="500"/>
                                        <p:tgtEl>
                                          <p:spTgt spid="523"/>
                                        </p:tgtEl>
                                      </p:cBhvr>
                                    </p:animEffect>
                                  </p:childTnLst>
                                </p:cTn>
                              </p:par>
                              <p:par>
                                <p:cTn id="352" presetID="10" presetClass="entr" presetSubtype="0" fill="hold" grpId="0" nodeType="withEffect">
                                  <p:stCondLst>
                                    <p:cond delay="6800"/>
                                  </p:stCondLst>
                                  <p:childTnLst>
                                    <p:set>
                                      <p:cBhvr>
                                        <p:cTn id="353" dur="1" fill="hold">
                                          <p:stCondLst>
                                            <p:cond delay="0"/>
                                          </p:stCondLst>
                                        </p:cTn>
                                        <p:tgtEl>
                                          <p:spTgt spid="524"/>
                                        </p:tgtEl>
                                        <p:attrNameLst>
                                          <p:attrName>style.visibility</p:attrName>
                                        </p:attrNameLst>
                                      </p:cBhvr>
                                      <p:to>
                                        <p:strVal val="visible"/>
                                      </p:to>
                                    </p:set>
                                    <p:animEffect transition="in" filter="fade">
                                      <p:cBhvr>
                                        <p:cTn id="354" dur="500"/>
                                        <p:tgtEl>
                                          <p:spTgt spid="524"/>
                                        </p:tgtEl>
                                      </p:cBhvr>
                                    </p:animEffect>
                                  </p:childTnLst>
                                </p:cTn>
                              </p:par>
                              <p:par>
                                <p:cTn id="355" presetID="10" presetClass="entr" presetSubtype="0" fill="hold" grpId="0" nodeType="withEffect">
                                  <p:stCondLst>
                                    <p:cond delay="6900"/>
                                  </p:stCondLst>
                                  <p:childTnLst>
                                    <p:set>
                                      <p:cBhvr>
                                        <p:cTn id="356" dur="1" fill="hold">
                                          <p:stCondLst>
                                            <p:cond delay="0"/>
                                          </p:stCondLst>
                                        </p:cTn>
                                        <p:tgtEl>
                                          <p:spTgt spid="525"/>
                                        </p:tgtEl>
                                        <p:attrNameLst>
                                          <p:attrName>style.visibility</p:attrName>
                                        </p:attrNameLst>
                                      </p:cBhvr>
                                      <p:to>
                                        <p:strVal val="visible"/>
                                      </p:to>
                                    </p:set>
                                    <p:animEffect transition="in" filter="fade">
                                      <p:cBhvr>
                                        <p:cTn id="357" dur="500"/>
                                        <p:tgtEl>
                                          <p:spTgt spid="525"/>
                                        </p:tgtEl>
                                      </p:cBhvr>
                                    </p:animEffect>
                                  </p:childTnLst>
                                </p:cTn>
                              </p:par>
                              <p:par>
                                <p:cTn id="358" presetID="10" presetClass="entr" presetSubtype="0" fill="hold" grpId="0" nodeType="withEffect">
                                  <p:stCondLst>
                                    <p:cond delay="7000"/>
                                  </p:stCondLst>
                                  <p:childTnLst>
                                    <p:set>
                                      <p:cBhvr>
                                        <p:cTn id="359" dur="1" fill="hold">
                                          <p:stCondLst>
                                            <p:cond delay="0"/>
                                          </p:stCondLst>
                                        </p:cTn>
                                        <p:tgtEl>
                                          <p:spTgt spid="526"/>
                                        </p:tgtEl>
                                        <p:attrNameLst>
                                          <p:attrName>style.visibility</p:attrName>
                                        </p:attrNameLst>
                                      </p:cBhvr>
                                      <p:to>
                                        <p:strVal val="visible"/>
                                      </p:to>
                                    </p:set>
                                    <p:animEffect transition="in" filter="fade">
                                      <p:cBhvr>
                                        <p:cTn id="360" dur="500"/>
                                        <p:tgtEl>
                                          <p:spTgt spid="526"/>
                                        </p:tgtEl>
                                      </p:cBhvr>
                                    </p:animEffect>
                                  </p:childTnLst>
                                </p:cTn>
                              </p:par>
                              <p:par>
                                <p:cTn id="361" presetID="10" presetClass="entr" presetSubtype="0" fill="hold" grpId="0" nodeType="withEffect">
                                  <p:stCondLst>
                                    <p:cond delay="7100"/>
                                  </p:stCondLst>
                                  <p:childTnLst>
                                    <p:set>
                                      <p:cBhvr>
                                        <p:cTn id="362" dur="1" fill="hold">
                                          <p:stCondLst>
                                            <p:cond delay="0"/>
                                          </p:stCondLst>
                                        </p:cTn>
                                        <p:tgtEl>
                                          <p:spTgt spid="527"/>
                                        </p:tgtEl>
                                        <p:attrNameLst>
                                          <p:attrName>style.visibility</p:attrName>
                                        </p:attrNameLst>
                                      </p:cBhvr>
                                      <p:to>
                                        <p:strVal val="visible"/>
                                      </p:to>
                                    </p:set>
                                    <p:animEffect transition="in" filter="fade">
                                      <p:cBhvr>
                                        <p:cTn id="363" dur="500"/>
                                        <p:tgtEl>
                                          <p:spTgt spid="527"/>
                                        </p:tgtEl>
                                      </p:cBhvr>
                                    </p:animEffect>
                                  </p:childTnLst>
                                </p:cTn>
                              </p:par>
                              <p:par>
                                <p:cTn id="364" presetID="10" presetClass="entr" presetSubtype="0" fill="hold" grpId="0" nodeType="withEffect">
                                  <p:stCondLst>
                                    <p:cond delay="7200"/>
                                  </p:stCondLst>
                                  <p:childTnLst>
                                    <p:set>
                                      <p:cBhvr>
                                        <p:cTn id="365" dur="1" fill="hold">
                                          <p:stCondLst>
                                            <p:cond delay="0"/>
                                          </p:stCondLst>
                                        </p:cTn>
                                        <p:tgtEl>
                                          <p:spTgt spid="529"/>
                                        </p:tgtEl>
                                        <p:attrNameLst>
                                          <p:attrName>style.visibility</p:attrName>
                                        </p:attrNameLst>
                                      </p:cBhvr>
                                      <p:to>
                                        <p:strVal val="visible"/>
                                      </p:to>
                                    </p:set>
                                    <p:animEffect transition="in" filter="fade">
                                      <p:cBhvr>
                                        <p:cTn id="366" dur="500"/>
                                        <p:tgtEl>
                                          <p:spTgt spid="529"/>
                                        </p:tgtEl>
                                      </p:cBhvr>
                                    </p:animEffect>
                                  </p:childTnLst>
                                </p:cTn>
                              </p:par>
                              <p:par>
                                <p:cTn id="367" presetID="10" presetClass="entr" presetSubtype="0" fill="hold" grpId="0" nodeType="withEffect">
                                  <p:stCondLst>
                                    <p:cond delay="7300"/>
                                  </p:stCondLst>
                                  <p:childTnLst>
                                    <p:set>
                                      <p:cBhvr>
                                        <p:cTn id="368" dur="1" fill="hold">
                                          <p:stCondLst>
                                            <p:cond delay="0"/>
                                          </p:stCondLst>
                                        </p:cTn>
                                        <p:tgtEl>
                                          <p:spTgt spid="528"/>
                                        </p:tgtEl>
                                        <p:attrNameLst>
                                          <p:attrName>style.visibility</p:attrName>
                                        </p:attrNameLst>
                                      </p:cBhvr>
                                      <p:to>
                                        <p:strVal val="visible"/>
                                      </p:to>
                                    </p:set>
                                    <p:animEffect transition="in" filter="fade">
                                      <p:cBhvr>
                                        <p:cTn id="369" dur="500"/>
                                        <p:tgtEl>
                                          <p:spTgt spid="528"/>
                                        </p:tgtEl>
                                      </p:cBhvr>
                                    </p:animEffect>
                                  </p:childTnLst>
                                </p:cTn>
                              </p:par>
                              <p:par>
                                <p:cTn id="370" presetID="10" presetClass="entr" presetSubtype="0" fill="hold" grpId="0" nodeType="withEffect">
                                  <p:stCondLst>
                                    <p:cond delay="7400"/>
                                  </p:stCondLst>
                                  <p:childTnLst>
                                    <p:set>
                                      <p:cBhvr>
                                        <p:cTn id="371" dur="1" fill="hold">
                                          <p:stCondLst>
                                            <p:cond delay="0"/>
                                          </p:stCondLst>
                                        </p:cTn>
                                        <p:tgtEl>
                                          <p:spTgt spid="530"/>
                                        </p:tgtEl>
                                        <p:attrNameLst>
                                          <p:attrName>style.visibility</p:attrName>
                                        </p:attrNameLst>
                                      </p:cBhvr>
                                      <p:to>
                                        <p:strVal val="visible"/>
                                      </p:to>
                                    </p:set>
                                    <p:animEffect transition="in" filter="fade">
                                      <p:cBhvr>
                                        <p:cTn id="372" dur="500"/>
                                        <p:tgtEl>
                                          <p:spTgt spid="530"/>
                                        </p:tgtEl>
                                      </p:cBhvr>
                                    </p:animEffect>
                                  </p:childTnLst>
                                </p:cTn>
                              </p:par>
                              <p:par>
                                <p:cTn id="373" presetID="10" presetClass="entr" presetSubtype="0" fill="hold" grpId="0" nodeType="withEffect">
                                  <p:stCondLst>
                                    <p:cond delay="7500"/>
                                  </p:stCondLst>
                                  <p:childTnLst>
                                    <p:set>
                                      <p:cBhvr>
                                        <p:cTn id="374" dur="1" fill="hold">
                                          <p:stCondLst>
                                            <p:cond delay="0"/>
                                          </p:stCondLst>
                                        </p:cTn>
                                        <p:tgtEl>
                                          <p:spTgt spid="531"/>
                                        </p:tgtEl>
                                        <p:attrNameLst>
                                          <p:attrName>style.visibility</p:attrName>
                                        </p:attrNameLst>
                                      </p:cBhvr>
                                      <p:to>
                                        <p:strVal val="visible"/>
                                      </p:to>
                                    </p:set>
                                    <p:animEffect transition="in" filter="fade">
                                      <p:cBhvr>
                                        <p:cTn id="375" dur="500"/>
                                        <p:tgtEl>
                                          <p:spTgt spid="531"/>
                                        </p:tgtEl>
                                      </p:cBhvr>
                                    </p:animEffect>
                                  </p:childTnLst>
                                </p:cTn>
                              </p:par>
                              <p:par>
                                <p:cTn id="376" presetID="42" presetClass="exit" presetSubtype="0" fill="hold" grpId="1" nodeType="withEffect">
                                  <p:stCondLst>
                                    <p:cond delay="7700"/>
                                  </p:stCondLst>
                                  <p:childTnLst>
                                    <p:animEffect transition="out" filter="fade">
                                      <p:cBhvr>
                                        <p:cTn id="377" dur="1000"/>
                                        <p:tgtEl>
                                          <p:spTgt spid="508"/>
                                        </p:tgtEl>
                                      </p:cBhvr>
                                    </p:animEffect>
                                    <p:anim calcmode="lin" valueType="num">
                                      <p:cBhvr>
                                        <p:cTn id="378" dur="1000"/>
                                        <p:tgtEl>
                                          <p:spTgt spid="508"/>
                                        </p:tgtEl>
                                        <p:attrNameLst>
                                          <p:attrName>ppt_x</p:attrName>
                                        </p:attrNameLst>
                                      </p:cBhvr>
                                      <p:tavLst>
                                        <p:tav tm="0">
                                          <p:val>
                                            <p:strVal val="ppt_x"/>
                                          </p:val>
                                        </p:tav>
                                        <p:tav tm="100000">
                                          <p:val>
                                            <p:strVal val="ppt_x"/>
                                          </p:val>
                                        </p:tav>
                                      </p:tavLst>
                                    </p:anim>
                                    <p:anim calcmode="lin" valueType="num">
                                      <p:cBhvr>
                                        <p:cTn id="379" dur="1000"/>
                                        <p:tgtEl>
                                          <p:spTgt spid="508"/>
                                        </p:tgtEl>
                                        <p:attrNameLst>
                                          <p:attrName>ppt_y</p:attrName>
                                        </p:attrNameLst>
                                      </p:cBhvr>
                                      <p:tavLst>
                                        <p:tav tm="0">
                                          <p:val>
                                            <p:strVal val="ppt_y"/>
                                          </p:val>
                                        </p:tav>
                                        <p:tav tm="100000">
                                          <p:val>
                                            <p:strVal val="ppt_y+.1"/>
                                          </p:val>
                                        </p:tav>
                                      </p:tavLst>
                                    </p:anim>
                                    <p:set>
                                      <p:cBhvr>
                                        <p:cTn id="380" dur="1" fill="hold">
                                          <p:stCondLst>
                                            <p:cond delay="999"/>
                                          </p:stCondLst>
                                        </p:cTn>
                                        <p:tgtEl>
                                          <p:spTgt spid="508"/>
                                        </p:tgtEl>
                                        <p:attrNameLst>
                                          <p:attrName>style.visibility</p:attrName>
                                        </p:attrNameLst>
                                      </p:cBhvr>
                                      <p:to>
                                        <p:strVal val="hidden"/>
                                      </p:to>
                                    </p:set>
                                  </p:childTnLst>
                                </p:cTn>
                              </p:par>
                              <p:par>
                                <p:cTn id="381" presetID="42" presetClass="exit" presetSubtype="0" fill="hold" grpId="1" nodeType="withEffect">
                                  <p:stCondLst>
                                    <p:cond delay="7700"/>
                                  </p:stCondLst>
                                  <p:childTnLst>
                                    <p:animEffect transition="out" filter="fade">
                                      <p:cBhvr>
                                        <p:cTn id="382" dur="1000"/>
                                        <p:tgtEl>
                                          <p:spTgt spid="512"/>
                                        </p:tgtEl>
                                      </p:cBhvr>
                                    </p:animEffect>
                                    <p:anim calcmode="lin" valueType="num">
                                      <p:cBhvr>
                                        <p:cTn id="383" dur="1000"/>
                                        <p:tgtEl>
                                          <p:spTgt spid="512"/>
                                        </p:tgtEl>
                                        <p:attrNameLst>
                                          <p:attrName>ppt_x</p:attrName>
                                        </p:attrNameLst>
                                      </p:cBhvr>
                                      <p:tavLst>
                                        <p:tav tm="0">
                                          <p:val>
                                            <p:strVal val="ppt_x"/>
                                          </p:val>
                                        </p:tav>
                                        <p:tav tm="100000">
                                          <p:val>
                                            <p:strVal val="ppt_x"/>
                                          </p:val>
                                        </p:tav>
                                      </p:tavLst>
                                    </p:anim>
                                    <p:anim calcmode="lin" valueType="num">
                                      <p:cBhvr>
                                        <p:cTn id="384" dur="1000"/>
                                        <p:tgtEl>
                                          <p:spTgt spid="512"/>
                                        </p:tgtEl>
                                        <p:attrNameLst>
                                          <p:attrName>ppt_y</p:attrName>
                                        </p:attrNameLst>
                                      </p:cBhvr>
                                      <p:tavLst>
                                        <p:tav tm="0">
                                          <p:val>
                                            <p:strVal val="ppt_y"/>
                                          </p:val>
                                        </p:tav>
                                        <p:tav tm="100000">
                                          <p:val>
                                            <p:strVal val="ppt_y+.1"/>
                                          </p:val>
                                        </p:tav>
                                      </p:tavLst>
                                    </p:anim>
                                    <p:set>
                                      <p:cBhvr>
                                        <p:cTn id="385" dur="1" fill="hold">
                                          <p:stCondLst>
                                            <p:cond delay="999"/>
                                          </p:stCondLst>
                                        </p:cTn>
                                        <p:tgtEl>
                                          <p:spTgt spid="512"/>
                                        </p:tgtEl>
                                        <p:attrNameLst>
                                          <p:attrName>style.visibility</p:attrName>
                                        </p:attrNameLst>
                                      </p:cBhvr>
                                      <p:to>
                                        <p:strVal val="hidden"/>
                                      </p:to>
                                    </p:set>
                                  </p:childTnLst>
                                </p:cTn>
                              </p:par>
                              <p:par>
                                <p:cTn id="386" presetID="42" presetClass="exit" presetSubtype="0" fill="hold" grpId="3" nodeType="withEffect">
                                  <p:stCondLst>
                                    <p:cond delay="7700"/>
                                  </p:stCondLst>
                                  <p:childTnLst>
                                    <p:animEffect transition="out" filter="fade">
                                      <p:cBhvr>
                                        <p:cTn id="387" dur="1000"/>
                                        <p:tgtEl>
                                          <p:spTgt spid="507"/>
                                        </p:tgtEl>
                                      </p:cBhvr>
                                    </p:animEffect>
                                    <p:anim calcmode="lin" valueType="num">
                                      <p:cBhvr>
                                        <p:cTn id="388" dur="1000"/>
                                        <p:tgtEl>
                                          <p:spTgt spid="507"/>
                                        </p:tgtEl>
                                        <p:attrNameLst>
                                          <p:attrName>ppt_x</p:attrName>
                                        </p:attrNameLst>
                                      </p:cBhvr>
                                      <p:tavLst>
                                        <p:tav tm="0">
                                          <p:val>
                                            <p:strVal val="ppt_x"/>
                                          </p:val>
                                        </p:tav>
                                        <p:tav tm="100000">
                                          <p:val>
                                            <p:strVal val="ppt_x"/>
                                          </p:val>
                                        </p:tav>
                                      </p:tavLst>
                                    </p:anim>
                                    <p:anim calcmode="lin" valueType="num">
                                      <p:cBhvr>
                                        <p:cTn id="389" dur="1000"/>
                                        <p:tgtEl>
                                          <p:spTgt spid="507"/>
                                        </p:tgtEl>
                                        <p:attrNameLst>
                                          <p:attrName>ppt_y</p:attrName>
                                        </p:attrNameLst>
                                      </p:cBhvr>
                                      <p:tavLst>
                                        <p:tav tm="0">
                                          <p:val>
                                            <p:strVal val="ppt_y"/>
                                          </p:val>
                                        </p:tav>
                                        <p:tav tm="100000">
                                          <p:val>
                                            <p:strVal val="ppt_y+.1"/>
                                          </p:val>
                                        </p:tav>
                                      </p:tavLst>
                                    </p:anim>
                                    <p:set>
                                      <p:cBhvr>
                                        <p:cTn id="390" dur="1" fill="hold">
                                          <p:stCondLst>
                                            <p:cond delay="999"/>
                                          </p:stCondLst>
                                        </p:cTn>
                                        <p:tgtEl>
                                          <p:spTgt spid="507"/>
                                        </p:tgtEl>
                                        <p:attrNameLst>
                                          <p:attrName>style.visibility</p:attrName>
                                        </p:attrNameLst>
                                      </p:cBhvr>
                                      <p:to>
                                        <p:strVal val="hidden"/>
                                      </p:to>
                                    </p:set>
                                  </p:childTnLst>
                                </p:cTn>
                              </p:par>
                              <p:par>
                                <p:cTn id="391" presetID="42" presetClass="exit" presetSubtype="0" fill="hold" grpId="3" nodeType="withEffect">
                                  <p:stCondLst>
                                    <p:cond delay="7700"/>
                                  </p:stCondLst>
                                  <p:childTnLst>
                                    <p:animEffect transition="out" filter="fade">
                                      <p:cBhvr>
                                        <p:cTn id="392" dur="1000"/>
                                        <p:tgtEl>
                                          <p:spTgt spid="506"/>
                                        </p:tgtEl>
                                      </p:cBhvr>
                                    </p:animEffect>
                                    <p:anim calcmode="lin" valueType="num">
                                      <p:cBhvr>
                                        <p:cTn id="393" dur="1000"/>
                                        <p:tgtEl>
                                          <p:spTgt spid="506"/>
                                        </p:tgtEl>
                                        <p:attrNameLst>
                                          <p:attrName>ppt_x</p:attrName>
                                        </p:attrNameLst>
                                      </p:cBhvr>
                                      <p:tavLst>
                                        <p:tav tm="0">
                                          <p:val>
                                            <p:strVal val="ppt_x"/>
                                          </p:val>
                                        </p:tav>
                                        <p:tav tm="100000">
                                          <p:val>
                                            <p:strVal val="ppt_x"/>
                                          </p:val>
                                        </p:tav>
                                      </p:tavLst>
                                    </p:anim>
                                    <p:anim calcmode="lin" valueType="num">
                                      <p:cBhvr>
                                        <p:cTn id="394" dur="1000"/>
                                        <p:tgtEl>
                                          <p:spTgt spid="506"/>
                                        </p:tgtEl>
                                        <p:attrNameLst>
                                          <p:attrName>ppt_y</p:attrName>
                                        </p:attrNameLst>
                                      </p:cBhvr>
                                      <p:tavLst>
                                        <p:tav tm="0">
                                          <p:val>
                                            <p:strVal val="ppt_y"/>
                                          </p:val>
                                        </p:tav>
                                        <p:tav tm="100000">
                                          <p:val>
                                            <p:strVal val="ppt_y+.1"/>
                                          </p:val>
                                        </p:tav>
                                      </p:tavLst>
                                    </p:anim>
                                    <p:set>
                                      <p:cBhvr>
                                        <p:cTn id="395" dur="1" fill="hold">
                                          <p:stCondLst>
                                            <p:cond delay="999"/>
                                          </p:stCondLst>
                                        </p:cTn>
                                        <p:tgtEl>
                                          <p:spTgt spid="506"/>
                                        </p:tgtEl>
                                        <p:attrNameLst>
                                          <p:attrName>style.visibility</p:attrName>
                                        </p:attrNameLst>
                                      </p:cBhvr>
                                      <p:to>
                                        <p:strVal val="hidden"/>
                                      </p:to>
                                    </p:set>
                                  </p:childTnLst>
                                </p:cTn>
                              </p:par>
                              <p:par>
                                <p:cTn id="396" presetID="42" presetClass="exit" presetSubtype="0" fill="hold" grpId="2" nodeType="withEffect">
                                  <p:stCondLst>
                                    <p:cond delay="7700"/>
                                  </p:stCondLst>
                                  <p:childTnLst>
                                    <p:animEffect transition="out" filter="fade">
                                      <p:cBhvr>
                                        <p:cTn id="397" dur="1000"/>
                                        <p:tgtEl>
                                          <p:spTgt spid="517"/>
                                        </p:tgtEl>
                                      </p:cBhvr>
                                    </p:animEffect>
                                    <p:anim calcmode="lin" valueType="num">
                                      <p:cBhvr>
                                        <p:cTn id="398" dur="1000"/>
                                        <p:tgtEl>
                                          <p:spTgt spid="517"/>
                                        </p:tgtEl>
                                        <p:attrNameLst>
                                          <p:attrName>ppt_x</p:attrName>
                                        </p:attrNameLst>
                                      </p:cBhvr>
                                      <p:tavLst>
                                        <p:tav tm="0">
                                          <p:val>
                                            <p:strVal val="ppt_x"/>
                                          </p:val>
                                        </p:tav>
                                        <p:tav tm="100000">
                                          <p:val>
                                            <p:strVal val="ppt_x"/>
                                          </p:val>
                                        </p:tav>
                                      </p:tavLst>
                                    </p:anim>
                                    <p:anim calcmode="lin" valueType="num">
                                      <p:cBhvr>
                                        <p:cTn id="399" dur="1000"/>
                                        <p:tgtEl>
                                          <p:spTgt spid="517"/>
                                        </p:tgtEl>
                                        <p:attrNameLst>
                                          <p:attrName>ppt_y</p:attrName>
                                        </p:attrNameLst>
                                      </p:cBhvr>
                                      <p:tavLst>
                                        <p:tav tm="0">
                                          <p:val>
                                            <p:strVal val="ppt_y"/>
                                          </p:val>
                                        </p:tav>
                                        <p:tav tm="100000">
                                          <p:val>
                                            <p:strVal val="ppt_y+.1"/>
                                          </p:val>
                                        </p:tav>
                                      </p:tavLst>
                                    </p:anim>
                                    <p:set>
                                      <p:cBhvr>
                                        <p:cTn id="400" dur="1" fill="hold">
                                          <p:stCondLst>
                                            <p:cond delay="999"/>
                                          </p:stCondLst>
                                        </p:cTn>
                                        <p:tgtEl>
                                          <p:spTgt spid="517"/>
                                        </p:tgtEl>
                                        <p:attrNameLst>
                                          <p:attrName>style.visibility</p:attrName>
                                        </p:attrNameLst>
                                      </p:cBhvr>
                                      <p:to>
                                        <p:strVal val="hidden"/>
                                      </p:to>
                                    </p:set>
                                  </p:childTnLst>
                                </p:cTn>
                              </p:par>
                              <p:par>
                                <p:cTn id="401" presetID="42" presetClass="exit" presetSubtype="0" fill="hold" grpId="1" nodeType="withEffect">
                                  <p:stCondLst>
                                    <p:cond delay="7700"/>
                                  </p:stCondLst>
                                  <p:childTnLst>
                                    <p:animEffect transition="out" filter="fade">
                                      <p:cBhvr>
                                        <p:cTn id="402" dur="1000"/>
                                        <p:tgtEl>
                                          <p:spTgt spid="518"/>
                                        </p:tgtEl>
                                      </p:cBhvr>
                                    </p:animEffect>
                                    <p:anim calcmode="lin" valueType="num">
                                      <p:cBhvr>
                                        <p:cTn id="403" dur="1000"/>
                                        <p:tgtEl>
                                          <p:spTgt spid="518"/>
                                        </p:tgtEl>
                                        <p:attrNameLst>
                                          <p:attrName>ppt_x</p:attrName>
                                        </p:attrNameLst>
                                      </p:cBhvr>
                                      <p:tavLst>
                                        <p:tav tm="0">
                                          <p:val>
                                            <p:strVal val="ppt_x"/>
                                          </p:val>
                                        </p:tav>
                                        <p:tav tm="100000">
                                          <p:val>
                                            <p:strVal val="ppt_x"/>
                                          </p:val>
                                        </p:tav>
                                      </p:tavLst>
                                    </p:anim>
                                    <p:anim calcmode="lin" valueType="num">
                                      <p:cBhvr>
                                        <p:cTn id="404" dur="1000"/>
                                        <p:tgtEl>
                                          <p:spTgt spid="518"/>
                                        </p:tgtEl>
                                        <p:attrNameLst>
                                          <p:attrName>ppt_y</p:attrName>
                                        </p:attrNameLst>
                                      </p:cBhvr>
                                      <p:tavLst>
                                        <p:tav tm="0">
                                          <p:val>
                                            <p:strVal val="ppt_y"/>
                                          </p:val>
                                        </p:tav>
                                        <p:tav tm="100000">
                                          <p:val>
                                            <p:strVal val="ppt_y+.1"/>
                                          </p:val>
                                        </p:tav>
                                      </p:tavLst>
                                    </p:anim>
                                    <p:set>
                                      <p:cBhvr>
                                        <p:cTn id="405" dur="1" fill="hold">
                                          <p:stCondLst>
                                            <p:cond delay="999"/>
                                          </p:stCondLst>
                                        </p:cTn>
                                        <p:tgtEl>
                                          <p:spTgt spid="518"/>
                                        </p:tgtEl>
                                        <p:attrNameLst>
                                          <p:attrName>style.visibility</p:attrName>
                                        </p:attrNameLst>
                                      </p:cBhvr>
                                      <p:to>
                                        <p:strVal val="hidden"/>
                                      </p:to>
                                    </p:set>
                                  </p:childTnLst>
                                </p:cTn>
                              </p:par>
                              <p:par>
                                <p:cTn id="406" presetID="42" presetClass="exit" presetSubtype="0" fill="hold" grpId="2" nodeType="withEffect">
                                  <p:stCondLst>
                                    <p:cond delay="7700"/>
                                  </p:stCondLst>
                                  <p:childTnLst>
                                    <p:animEffect transition="out" filter="fade">
                                      <p:cBhvr>
                                        <p:cTn id="407" dur="1000"/>
                                        <p:tgtEl>
                                          <p:spTgt spid="515"/>
                                        </p:tgtEl>
                                      </p:cBhvr>
                                    </p:animEffect>
                                    <p:anim calcmode="lin" valueType="num">
                                      <p:cBhvr>
                                        <p:cTn id="408" dur="1000"/>
                                        <p:tgtEl>
                                          <p:spTgt spid="515"/>
                                        </p:tgtEl>
                                        <p:attrNameLst>
                                          <p:attrName>ppt_x</p:attrName>
                                        </p:attrNameLst>
                                      </p:cBhvr>
                                      <p:tavLst>
                                        <p:tav tm="0">
                                          <p:val>
                                            <p:strVal val="ppt_x"/>
                                          </p:val>
                                        </p:tav>
                                        <p:tav tm="100000">
                                          <p:val>
                                            <p:strVal val="ppt_x"/>
                                          </p:val>
                                        </p:tav>
                                      </p:tavLst>
                                    </p:anim>
                                    <p:anim calcmode="lin" valueType="num">
                                      <p:cBhvr>
                                        <p:cTn id="409" dur="1000"/>
                                        <p:tgtEl>
                                          <p:spTgt spid="515"/>
                                        </p:tgtEl>
                                        <p:attrNameLst>
                                          <p:attrName>ppt_y</p:attrName>
                                        </p:attrNameLst>
                                      </p:cBhvr>
                                      <p:tavLst>
                                        <p:tav tm="0">
                                          <p:val>
                                            <p:strVal val="ppt_y"/>
                                          </p:val>
                                        </p:tav>
                                        <p:tav tm="100000">
                                          <p:val>
                                            <p:strVal val="ppt_y+.1"/>
                                          </p:val>
                                        </p:tav>
                                      </p:tavLst>
                                    </p:anim>
                                    <p:set>
                                      <p:cBhvr>
                                        <p:cTn id="410" dur="1" fill="hold">
                                          <p:stCondLst>
                                            <p:cond delay="999"/>
                                          </p:stCondLst>
                                        </p:cTn>
                                        <p:tgtEl>
                                          <p:spTgt spid="515"/>
                                        </p:tgtEl>
                                        <p:attrNameLst>
                                          <p:attrName>style.visibility</p:attrName>
                                        </p:attrNameLst>
                                      </p:cBhvr>
                                      <p:to>
                                        <p:strVal val="hidden"/>
                                      </p:to>
                                    </p:set>
                                  </p:childTnLst>
                                </p:cTn>
                              </p:par>
                              <p:par>
                                <p:cTn id="411" presetID="42" presetClass="exit" presetSubtype="0" fill="hold" grpId="2" nodeType="withEffect">
                                  <p:stCondLst>
                                    <p:cond delay="7700"/>
                                  </p:stCondLst>
                                  <p:childTnLst>
                                    <p:animEffect transition="out" filter="fade">
                                      <p:cBhvr>
                                        <p:cTn id="412" dur="1000"/>
                                        <p:tgtEl>
                                          <p:spTgt spid="514"/>
                                        </p:tgtEl>
                                      </p:cBhvr>
                                    </p:animEffect>
                                    <p:anim calcmode="lin" valueType="num">
                                      <p:cBhvr>
                                        <p:cTn id="413" dur="1000"/>
                                        <p:tgtEl>
                                          <p:spTgt spid="514"/>
                                        </p:tgtEl>
                                        <p:attrNameLst>
                                          <p:attrName>ppt_x</p:attrName>
                                        </p:attrNameLst>
                                      </p:cBhvr>
                                      <p:tavLst>
                                        <p:tav tm="0">
                                          <p:val>
                                            <p:strVal val="ppt_x"/>
                                          </p:val>
                                        </p:tav>
                                        <p:tav tm="100000">
                                          <p:val>
                                            <p:strVal val="ppt_x"/>
                                          </p:val>
                                        </p:tav>
                                      </p:tavLst>
                                    </p:anim>
                                    <p:anim calcmode="lin" valueType="num">
                                      <p:cBhvr>
                                        <p:cTn id="414" dur="1000"/>
                                        <p:tgtEl>
                                          <p:spTgt spid="514"/>
                                        </p:tgtEl>
                                        <p:attrNameLst>
                                          <p:attrName>ppt_y</p:attrName>
                                        </p:attrNameLst>
                                      </p:cBhvr>
                                      <p:tavLst>
                                        <p:tav tm="0">
                                          <p:val>
                                            <p:strVal val="ppt_y"/>
                                          </p:val>
                                        </p:tav>
                                        <p:tav tm="100000">
                                          <p:val>
                                            <p:strVal val="ppt_y+.1"/>
                                          </p:val>
                                        </p:tav>
                                      </p:tavLst>
                                    </p:anim>
                                    <p:set>
                                      <p:cBhvr>
                                        <p:cTn id="415" dur="1" fill="hold">
                                          <p:stCondLst>
                                            <p:cond delay="999"/>
                                          </p:stCondLst>
                                        </p:cTn>
                                        <p:tgtEl>
                                          <p:spTgt spid="514"/>
                                        </p:tgtEl>
                                        <p:attrNameLst>
                                          <p:attrName>style.visibility</p:attrName>
                                        </p:attrNameLst>
                                      </p:cBhvr>
                                      <p:to>
                                        <p:strVal val="hidden"/>
                                      </p:to>
                                    </p:set>
                                  </p:childTnLst>
                                </p:cTn>
                              </p:par>
                              <p:par>
                                <p:cTn id="416" presetID="42" presetClass="exit" presetSubtype="0" fill="hold" grpId="3" nodeType="withEffect">
                                  <p:stCondLst>
                                    <p:cond delay="7700"/>
                                  </p:stCondLst>
                                  <p:childTnLst>
                                    <p:animEffect transition="out" filter="fade">
                                      <p:cBhvr>
                                        <p:cTn id="417" dur="1000"/>
                                        <p:tgtEl>
                                          <p:spTgt spid="509"/>
                                        </p:tgtEl>
                                      </p:cBhvr>
                                    </p:animEffect>
                                    <p:anim calcmode="lin" valueType="num">
                                      <p:cBhvr>
                                        <p:cTn id="418" dur="1000"/>
                                        <p:tgtEl>
                                          <p:spTgt spid="509"/>
                                        </p:tgtEl>
                                        <p:attrNameLst>
                                          <p:attrName>ppt_x</p:attrName>
                                        </p:attrNameLst>
                                      </p:cBhvr>
                                      <p:tavLst>
                                        <p:tav tm="0">
                                          <p:val>
                                            <p:strVal val="ppt_x"/>
                                          </p:val>
                                        </p:tav>
                                        <p:tav tm="100000">
                                          <p:val>
                                            <p:strVal val="ppt_x"/>
                                          </p:val>
                                        </p:tav>
                                      </p:tavLst>
                                    </p:anim>
                                    <p:anim calcmode="lin" valueType="num">
                                      <p:cBhvr>
                                        <p:cTn id="419" dur="1000"/>
                                        <p:tgtEl>
                                          <p:spTgt spid="509"/>
                                        </p:tgtEl>
                                        <p:attrNameLst>
                                          <p:attrName>ppt_y</p:attrName>
                                        </p:attrNameLst>
                                      </p:cBhvr>
                                      <p:tavLst>
                                        <p:tav tm="0">
                                          <p:val>
                                            <p:strVal val="ppt_y"/>
                                          </p:val>
                                        </p:tav>
                                        <p:tav tm="100000">
                                          <p:val>
                                            <p:strVal val="ppt_y+.1"/>
                                          </p:val>
                                        </p:tav>
                                      </p:tavLst>
                                    </p:anim>
                                    <p:set>
                                      <p:cBhvr>
                                        <p:cTn id="420" dur="1" fill="hold">
                                          <p:stCondLst>
                                            <p:cond delay="999"/>
                                          </p:stCondLst>
                                        </p:cTn>
                                        <p:tgtEl>
                                          <p:spTgt spid="509"/>
                                        </p:tgtEl>
                                        <p:attrNameLst>
                                          <p:attrName>style.visibility</p:attrName>
                                        </p:attrNameLst>
                                      </p:cBhvr>
                                      <p:to>
                                        <p:strVal val="hidden"/>
                                      </p:to>
                                    </p:set>
                                  </p:childTnLst>
                                </p:cTn>
                              </p:par>
                              <p:par>
                                <p:cTn id="421" presetID="42" presetClass="exit" presetSubtype="0" fill="hold" grpId="2" nodeType="withEffect">
                                  <p:stCondLst>
                                    <p:cond delay="7700"/>
                                  </p:stCondLst>
                                  <p:childTnLst>
                                    <p:animEffect transition="out" filter="fade">
                                      <p:cBhvr>
                                        <p:cTn id="422" dur="1000"/>
                                        <p:tgtEl>
                                          <p:spTgt spid="516"/>
                                        </p:tgtEl>
                                      </p:cBhvr>
                                    </p:animEffect>
                                    <p:anim calcmode="lin" valueType="num">
                                      <p:cBhvr>
                                        <p:cTn id="423" dur="1000"/>
                                        <p:tgtEl>
                                          <p:spTgt spid="516"/>
                                        </p:tgtEl>
                                        <p:attrNameLst>
                                          <p:attrName>ppt_x</p:attrName>
                                        </p:attrNameLst>
                                      </p:cBhvr>
                                      <p:tavLst>
                                        <p:tav tm="0">
                                          <p:val>
                                            <p:strVal val="ppt_x"/>
                                          </p:val>
                                        </p:tav>
                                        <p:tav tm="100000">
                                          <p:val>
                                            <p:strVal val="ppt_x"/>
                                          </p:val>
                                        </p:tav>
                                      </p:tavLst>
                                    </p:anim>
                                    <p:anim calcmode="lin" valueType="num">
                                      <p:cBhvr>
                                        <p:cTn id="424" dur="1000"/>
                                        <p:tgtEl>
                                          <p:spTgt spid="516"/>
                                        </p:tgtEl>
                                        <p:attrNameLst>
                                          <p:attrName>ppt_y</p:attrName>
                                        </p:attrNameLst>
                                      </p:cBhvr>
                                      <p:tavLst>
                                        <p:tav tm="0">
                                          <p:val>
                                            <p:strVal val="ppt_y"/>
                                          </p:val>
                                        </p:tav>
                                        <p:tav tm="100000">
                                          <p:val>
                                            <p:strVal val="ppt_y+.1"/>
                                          </p:val>
                                        </p:tav>
                                      </p:tavLst>
                                    </p:anim>
                                    <p:set>
                                      <p:cBhvr>
                                        <p:cTn id="425" dur="1" fill="hold">
                                          <p:stCondLst>
                                            <p:cond delay="999"/>
                                          </p:stCondLst>
                                        </p:cTn>
                                        <p:tgtEl>
                                          <p:spTgt spid="516"/>
                                        </p:tgtEl>
                                        <p:attrNameLst>
                                          <p:attrName>style.visibility</p:attrName>
                                        </p:attrNameLst>
                                      </p:cBhvr>
                                      <p:to>
                                        <p:strVal val="hidden"/>
                                      </p:to>
                                    </p:set>
                                  </p:childTnLst>
                                </p:cTn>
                              </p:par>
                              <p:par>
                                <p:cTn id="426" presetID="42" presetClass="exit" presetSubtype="0" fill="hold" grpId="2" nodeType="withEffect">
                                  <p:stCondLst>
                                    <p:cond delay="7700"/>
                                  </p:stCondLst>
                                  <p:childTnLst>
                                    <p:animEffect transition="out" filter="fade">
                                      <p:cBhvr>
                                        <p:cTn id="427" dur="1000"/>
                                        <p:tgtEl>
                                          <p:spTgt spid="519"/>
                                        </p:tgtEl>
                                      </p:cBhvr>
                                    </p:animEffect>
                                    <p:anim calcmode="lin" valueType="num">
                                      <p:cBhvr>
                                        <p:cTn id="428" dur="1000"/>
                                        <p:tgtEl>
                                          <p:spTgt spid="519"/>
                                        </p:tgtEl>
                                        <p:attrNameLst>
                                          <p:attrName>ppt_x</p:attrName>
                                        </p:attrNameLst>
                                      </p:cBhvr>
                                      <p:tavLst>
                                        <p:tav tm="0">
                                          <p:val>
                                            <p:strVal val="ppt_x"/>
                                          </p:val>
                                        </p:tav>
                                        <p:tav tm="100000">
                                          <p:val>
                                            <p:strVal val="ppt_x"/>
                                          </p:val>
                                        </p:tav>
                                      </p:tavLst>
                                    </p:anim>
                                    <p:anim calcmode="lin" valueType="num">
                                      <p:cBhvr>
                                        <p:cTn id="429" dur="1000"/>
                                        <p:tgtEl>
                                          <p:spTgt spid="519"/>
                                        </p:tgtEl>
                                        <p:attrNameLst>
                                          <p:attrName>ppt_y</p:attrName>
                                        </p:attrNameLst>
                                      </p:cBhvr>
                                      <p:tavLst>
                                        <p:tav tm="0">
                                          <p:val>
                                            <p:strVal val="ppt_y"/>
                                          </p:val>
                                        </p:tav>
                                        <p:tav tm="100000">
                                          <p:val>
                                            <p:strVal val="ppt_y+.1"/>
                                          </p:val>
                                        </p:tav>
                                      </p:tavLst>
                                    </p:anim>
                                    <p:set>
                                      <p:cBhvr>
                                        <p:cTn id="430" dur="1" fill="hold">
                                          <p:stCondLst>
                                            <p:cond delay="999"/>
                                          </p:stCondLst>
                                        </p:cTn>
                                        <p:tgtEl>
                                          <p:spTgt spid="519"/>
                                        </p:tgtEl>
                                        <p:attrNameLst>
                                          <p:attrName>style.visibility</p:attrName>
                                        </p:attrNameLst>
                                      </p:cBhvr>
                                      <p:to>
                                        <p:strVal val="hidden"/>
                                      </p:to>
                                    </p:set>
                                  </p:childTnLst>
                                </p:cTn>
                              </p:par>
                              <p:par>
                                <p:cTn id="431" presetID="42" presetClass="exit" presetSubtype="0" fill="hold" grpId="2" nodeType="withEffect">
                                  <p:stCondLst>
                                    <p:cond delay="7700"/>
                                  </p:stCondLst>
                                  <p:childTnLst>
                                    <p:animEffect transition="out" filter="fade">
                                      <p:cBhvr>
                                        <p:cTn id="432" dur="1000"/>
                                        <p:tgtEl>
                                          <p:spTgt spid="510"/>
                                        </p:tgtEl>
                                      </p:cBhvr>
                                    </p:animEffect>
                                    <p:anim calcmode="lin" valueType="num">
                                      <p:cBhvr>
                                        <p:cTn id="433" dur="1000"/>
                                        <p:tgtEl>
                                          <p:spTgt spid="510"/>
                                        </p:tgtEl>
                                        <p:attrNameLst>
                                          <p:attrName>ppt_x</p:attrName>
                                        </p:attrNameLst>
                                      </p:cBhvr>
                                      <p:tavLst>
                                        <p:tav tm="0">
                                          <p:val>
                                            <p:strVal val="ppt_x"/>
                                          </p:val>
                                        </p:tav>
                                        <p:tav tm="100000">
                                          <p:val>
                                            <p:strVal val="ppt_x"/>
                                          </p:val>
                                        </p:tav>
                                      </p:tavLst>
                                    </p:anim>
                                    <p:anim calcmode="lin" valueType="num">
                                      <p:cBhvr>
                                        <p:cTn id="434" dur="1000"/>
                                        <p:tgtEl>
                                          <p:spTgt spid="510"/>
                                        </p:tgtEl>
                                        <p:attrNameLst>
                                          <p:attrName>ppt_y</p:attrName>
                                        </p:attrNameLst>
                                      </p:cBhvr>
                                      <p:tavLst>
                                        <p:tav tm="0">
                                          <p:val>
                                            <p:strVal val="ppt_y"/>
                                          </p:val>
                                        </p:tav>
                                        <p:tav tm="100000">
                                          <p:val>
                                            <p:strVal val="ppt_y+.1"/>
                                          </p:val>
                                        </p:tav>
                                      </p:tavLst>
                                    </p:anim>
                                    <p:set>
                                      <p:cBhvr>
                                        <p:cTn id="435" dur="1" fill="hold">
                                          <p:stCondLst>
                                            <p:cond delay="999"/>
                                          </p:stCondLst>
                                        </p:cTn>
                                        <p:tgtEl>
                                          <p:spTgt spid="510"/>
                                        </p:tgtEl>
                                        <p:attrNameLst>
                                          <p:attrName>style.visibility</p:attrName>
                                        </p:attrNameLst>
                                      </p:cBhvr>
                                      <p:to>
                                        <p:strVal val="hidden"/>
                                      </p:to>
                                    </p:set>
                                  </p:childTnLst>
                                </p:cTn>
                              </p:par>
                              <p:par>
                                <p:cTn id="436" presetID="42" presetClass="exit" presetSubtype="0" fill="hold" grpId="2" nodeType="withEffect">
                                  <p:stCondLst>
                                    <p:cond delay="7700"/>
                                  </p:stCondLst>
                                  <p:childTnLst>
                                    <p:animEffect transition="out" filter="fade">
                                      <p:cBhvr>
                                        <p:cTn id="437" dur="1000"/>
                                        <p:tgtEl>
                                          <p:spTgt spid="511"/>
                                        </p:tgtEl>
                                      </p:cBhvr>
                                    </p:animEffect>
                                    <p:anim calcmode="lin" valueType="num">
                                      <p:cBhvr>
                                        <p:cTn id="438" dur="1000"/>
                                        <p:tgtEl>
                                          <p:spTgt spid="511"/>
                                        </p:tgtEl>
                                        <p:attrNameLst>
                                          <p:attrName>ppt_x</p:attrName>
                                        </p:attrNameLst>
                                      </p:cBhvr>
                                      <p:tavLst>
                                        <p:tav tm="0">
                                          <p:val>
                                            <p:strVal val="ppt_x"/>
                                          </p:val>
                                        </p:tav>
                                        <p:tav tm="100000">
                                          <p:val>
                                            <p:strVal val="ppt_x"/>
                                          </p:val>
                                        </p:tav>
                                      </p:tavLst>
                                    </p:anim>
                                    <p:anim calcmode="lin" valueType="num">
                                      <p:cBhvr>
                                        <p:cTn id="439" dur="1000"/>
                                        <p:tgtEl>
                                          <p:spTgt spid="511"/>
                                        </p:tgtEl>
                                        <p:attrNameLst>
                                          <p:attrName>ppt_y</p:attrName>
                                        </p:attrNameLst>
                                      </p:cBhvr>
                                      <p:tavLst>
                                        <p:tav tm="0">
                                          <p:val>
                                            <p:strVal val="ppt_y"/>
                                          </p:val>
                                        </p:tav>
                                        <p:tav tm="100000">
                                          <p:val>
                                            <p:strVal val="ppt_y+.1"/>
                                          </p:val>
                                        </p:tav>
                                      </p:tavLst>
                                    </p:anim>
                                    <p:set>
                                      <p:cBhvr>
                                        <p:cTn id="440" dur="1" fill="hold">
                                          <p:stCondLst>
                                            <p:cond delay="999"/>
                                          </p:stCondLst>
                                        </p:cTn>
                                        <p:tgtEl>
                                          <p:spTgt spid="511"/>
                                        </p:tgtEl>
                                        <p:attrNameLst>
                                          <p:attrName>style.visibility</p:attrName>
                                        </p:attrNameLst>
                                      </p:cBhvr>
                                      <p:to>
                                        <p:strVal val="hidden"/>
                                      </p:to>
                                    </p:set>
                                  </p:childTnLst>
                                </p:cTn>
                              </p:par>
                              <p:par>
                                <p:cTn id="441" presetID="42" presetClass="exit" presetSubtype="0" fill="hold" grpId="1" nodeType="withEffect">
                                  <p:stCondLst>
                                    <p:cond delay="7700"/>
                                  </p:stCondLst>
                                  <p:childTnLst>
                                    <p:animEffect transition="out" filter="fade">
                                      <p:cBhvr>
                                        <p:cTn id="442" dur="1000"/>
                                        <p:tgtEl>
                                          <p:spTgt spid="513"/>
                                        </p:tgtEl>
                                      </p:cBhvr>
                                    </p:animEffect>
                                    <p:anim calcmode="lin" valueType="num">
                                      <p:cBhvr>
                                        <p:cTn id="443" dur="1000"/>
                                        <p:tgtEl>
                                          <p:spTgt spid="513"/>
                                        </p:tgtEl>
                                        <p:attrNameLst>
                                          <p:attrName>ppt_x</p:attrName>
                                        </p:attrNameLst>
                                      </p:cBhvr>
                                      <p:tavLst>
                                        <p:tav tm="0">
                                          <p:val>
                                            <p:strVal val="ppt_x"/>
                                          </p:val>
                                        </p:tav>
                                        <p:tav tm="100000">
                                          <p:val>
                                            <p:strVal val="ppt_x"/>
                                          </p:val>
                                        </p:tav>
                                      </p:tavLst>
                                    </p:anim>
                                    <p:anim calcmode="lin" valueType="num">
                                      <p:cBhvr>
                                        <p:cTn id="444" dur="1000"/>
                                        <p:tgtEl>
                                          <p:spTgt spid="513"/>
                                        </p:tgtEl>
                                        <p:attrNameLst>
                                          <p:attrName>ppt_y</p:attrName>
                                        </p:attrNameLst>
                                      </p:cBhvr>
                                      <p:tavLst>
                                        <p:tav tm="0">
                                          <p:val>
                                            <p:strVal val="ppt_y"/>
                                          </p:val>
                                        </p:tav>
                                        <p:tav tm="100000">
                                          <p:val>
                                            <p:strVal val="ppt_y+.1"/>
                                          </p:val>
                                        </p:tav>
                                      </p:tavLst>
                                    </p:anim>
                                    <p:set>
                                      <p:cBhvr>
                                        <p:cTn id="445" dur="1" fill="hold">
                                          <p:stCondLst>
                                            <p:cond delay="999"/>
                                          </p:stCondLst>
                                        </p:cTn>
                                        <p:tgtEl>
                                          <p:spTgt spid="513"/>
                                        </p:tgtEl>
                                        <p:attrNameLst>
                                          <p:attrName>style.visibility</p:attrName>
                                        </p:attrNameLst>
                                      </p:cBhvr>
                                      <p:to>
                                        <p:strVal val="hidden"/>
                                      </p:to>
                                    </p:set>
                                  </p:childTnLst>
                                </p:cTn>
                              </p:par>
                              <p:par>
                                <p:cTn id="446" presetID="42" presetClass="exit" presetSubtype="0" fill="hold" nodeType="withEffect">
                                  <p:stCondLst>
                                    <p:cond delay="7700"/>
                                  </p:stCondLst>
                                  <p:childTnLst>
                                    <p:animEffect transition="out" filter="fade">
                                      <p:cBhvr>
                                        <p:cTn id="447" dur="1000"/>
                                        <p:tgtEl>
                                          <p:spTgt spid="552"/>
                                        </p:tgtEl>
                                      </p:cBhvr>
                                    </p:animEffect>
                                    <p:anim calcmode="lin" valueType="num">
                                      <p:cBhvr>
                                        <p:cTn id="448" dur="1000"/>
                                        <p:tgtEl>
                                          <p:spTgt spid="552"/>
                                        </p:tgtEl>
                                        <p:attrNameLst>
                                          <p:attrName>ppt_x</p:attrName>
                                        </p:attrNameLst>
                                      </p:cBhvr>
                                      <p:tavLst>
                                        <p:tav tm="0">
                                          <p:val>
                                            <p:strVal val="ppt_x"/>
                                          </p:val>
                                        </p:tav>
                                        <p:tav tm="100000">
                                          <p:val>
                                            <p:strVal val="ppt_x"/>
                                          </p:val>
                                        </p:tav>
                                      </p:tavLst>
                                    </p:anim>
                                    <p:anim calcmode="lin" valueType="num">
                                      <p:cBhvr>
                                        <p:cTn id="449" dur="1000"/>
                                        <p:tgtEl>
                                          <p:spTgt spid="552"/>
                                        </p:tgtEl>
                                        <p:attrNameLst>
                                          <p:attrName>ppt_y</p:attrName>
                                        </p:attrNameLst>
                                      </p:cBhvr>
                                      <p:tavLst>
                                        <p:tav tm="0">
                                          <p:val>
                                            <p:strVal val="ppt_y"/>
                                          </p:val>
                                        </p:tav>
                                        <p:tav tm="100000">
                                          <p:val>
                                            <p:strVal val="ppt_y+.1"/>
                                          </p:val>
                                        </p:tav>
                                      </p:tavLst>
                                    </p:anim>
                                    <p:set>
                                      <p:cBhvr>
                                        <p:cTn id="450" dur="1" fill="hold">
                                          <p:stCondLst>
                                            <p:cond delay="999"/>
                                          </p:stCondLst>
                                        </p:cTn>
                                        <p:tgtEl>
                                          <p:spTgt spid="552"/>
                                        </p:tgtEl>
                                        <p:attrNameLst>
                                          <p:attrName>style.visibility</p:attrName>
                                        </p:attrNameLst>
                                      </p:cBhvr>
                                      <p:to>
                                        <p:strVal val="hidden"/>
                                      </p:to>
                                    </p:set>
                                  </p:childTnLst>
                                </p:cTn>
                              </p:par>
                              <p:par>
                                <p:cTn id="451" presetID="42" presetClass="exit" presetSubtype="0" fill="hold" nodeType="withEffect">
                                  <p:stCondLst>
                                    <p:cond delay="7700"/>
                                  </p:stCondLst>
                                  <p:childTnLst>
                                    <p:animEffect transition="out" filter="fade">
                                      <p:cBhvr>
                                        <p:cTn id="452" dur="1000"/>
                                        <p:tgtEl>
                                          <p:spTgt spid="585"/>
                                        </p:tgtEl>
                                      </p:cBhvr>
                                    </p:animEffect>
                                    <p:anim calcmode="lin" valueType="num">
                                      <p:cBhvr>
                                        <p:cTn id="453" dur="1000"/>
                                        <p:tgtEl>
                                          <p:spTgt spid="585"/>
                                        </p:tgtEl>
                                        <p:attrNameLst>
                                          <p:attrName>ppt_x</p:attrName>
                                        </p:attrNameLst>
                                      </p:cBhvr>
                                      <p:tavLst>
                                        <p:tav tm="0">
                                          <p:val>
                                            <p:strVal val="ppt_x"/>
                                          </p:val>
                                        </p:tav>
                                        <p:tav tm="100000">
                                          <p:val>
                                            <p:strVal val="ppt_x"/>
                                          </p:val>
                                        </p:tav>
                                      </p:tavLst>
                                    </p:anim>
                                    <p:anim calcmode="lin" valueType="num">
                                      <p:cBhvr>
                                        <p:cTn id="454" dur="1000"/>
                                        <p:tgtEl>
                                          <p:spTgt spid="585"/>
                                        </p:tgtEl>
                                        <p:attrNameLst>
                                          <p:attrName>ppt_y</p:attrName>
                                        </p:attrNameLst>
                                      </p:cBhvr>
                                      <p:tavLst>
                                        <p:tav tm="0">
                                          <p:val>
                                            <p:strVal val="ppt_y"/>
                                          </p:val>
                                        </p:tav>
                                        <p:tav tm="100000">
                                          <p:val>
                                            <p:strVal val="ppt_y+.1"/>
                                          </p:val>
                                        </p:tav>
                                      </p:tavLst>
                                    </p:anim>
                                    <p:set>
                                      <p:cBhvr>
                                        <p:cTn id="455" dur="1" fill="hold">
                                          <p:stCondLst>
                                            <p:cond delay="999"/>
                                          </p:stCondLst>
                                        </p:cTn>
                                        <p:tgtEl>
                                          <p:spTgt spid="585"/>
                                        </p:tgtEl>
                                        <p:attrNameLst>
                                          <p:attrName>style.visibility</p:attrName>
                                        </p:attrNameLst>
                                      </p:cBhvr>
                                      <p:to>
                                        <p:strVal val="hidden"/>
                                      </p:to>
                                    </p:set>
                                  </p:childTnLst>
                                </p:cTn>
                              </p:par>
                              <p:par>
                                <p:cTn id="456" presetID="42" presetClass="exit" presetSubtype="0" fill="hold" nodeType="withEffect">
                                  <p:stCondLst>
                                    <p:cond delay="7700"/>
                                  </p:stCondLst>
                                  <p:childTnLst>
                                    <p:animEffect transition="out" filter="fade">
                                      <p:cBhvr>
                                        <p:cTn id="457" dur="1000"/>
                                        <p:tgtEl>
                                          <p:spTgt spid="618"/>
                                        </p:tgtEl>
                                      </p:cBhvr>
                                    </p:animEffect>
                                    <p:anim calcmode="lin" valueType="num">
                                      <p:cBhvr>
                                        <p:cTn id="458" dur="1000"/>
                                        <p:tgtEl>
                                          <p:spTgt spid="618"/>
                                        </p:tgtEl>
                                        <p:attrNameLst>
                                          <p:attrName>ppt_x</p:attrName>
                                        </p:attrNameLst>
                                      </p:cBhvr>
                                      <p:tavLst>
                                        <p:tav tm="0">
                                          <p:val>
                                            <p:strVal val="ppt_x"/>
                                          </p:val>
                                        </p:tav>
                                        <p:tav tm="100000">
                                          <p:val>
                                            <p:strVal val="ppt_x"/>
                                          </p:val>
                                        </p:tav>
                                      </p:tavLst>
                                    </p:anim>
                                    <p:anim calcmode="lin" valueType="num">
                                      <p:cBhvr>
                                        <p:cTn id="459" dur="1000"/>
                                        <p:tgtEl>
                                          <p:spTgt spid="618"/>
                                        </p:tgtEl>
                                        <p:attrNameLst>
                                          <p:attrName>ppt_y</p:attrName>
                                        </p:attrNameLst>
                                      </p:cBhvr>
                                      <p:tavLst>
                                        <p:tav tm="0">
                                          <p:val>
                                            <p:strVal val="ppt_y"/>
                                          </p:val>
                                        </p:tav>
                                        <p:tav tm="100000">
                                          <p:val>
                                            <p:strVal val="ppt_y+.1"/>
                                          </p:val>
                                        </p:tav>
                                      </p:tavLst>
                                    </p:anim>
                                    <p:set>
                                      <p:cBhvr>
                                        <p:cTn id="460" dur="1" fill="hold">
                                          <p:stCondLst>
                                            <p:cond delay="999"/>
                                          </p:stCondLst>
                                        </p:cTn>
                                        <p:tgtEl>
                                          <p:spTgt spid="618"/>
                                        </p:tgtEl>
                                        <p:attrNameLst>
                                          <p:attrName>style.visibility</p:attrName>
                                        </p:attrNameLst>
                                      </p:cBhvr>
                                      <p:to>
                                        <p:strVal val="hidden"/>
                                      </p:to>
                                    </p:set>
                                  </p:childTnLst>
                                </p:cTn>
                              </p:par>
                              <p:par>
                                <p:cTn id="461" presetID="42" presetClass="exit" presetSubtype="0" fill="hold" nodeType="withEffect">
                                  <p:stCondLst>
                                    <p:cond delay="7700"/>
                                  </p:stCondLst>
                                  <p:childTnLst>
                                    <p:animEffect transition="out" filter="fade">
                                      <p:cBhvr>
                                        <p:cTn id="462" dur="1000"/>
                                        <p:tgtEl>
                                          <p:spTgt spid="651"/>
                                        </p:tgtEl>
                                      </p:cBhvr>
                                    </p:animEffect>
                                    <p:anim calcmode="lin" valueType="num">
                                      <p:cBhvr>
                                        <p:cTn id="463" dur="1000"/>
                                        <p:tgtEl>
                                          <p:spTgt spid="651"/>
                                        </p:tgtEl>
                                        <p:attrNameLst>
                                          <p:attrName>ppt_x</p:attrName>
                                        </p:attrNameLst>
                                      </p:cBhvr>
                                      <p:tavLst>
                                        <p:tav tm="0">
                                          <p:val>
                                            <p:strVal val="ppt_x"/>
                                          </p:val>
                                        </p:tav>
                                        <p:tav tm="100000">
                                          <p:val>
                                            <p:strVal val="ppt_x"/>
                                          </p:val>
                                        </p:tav>
                                      </p:tavLst>
                                    </p:anim>
                                    <p:anim calcmode="lin" valueType="num">
                                      <p:cBhvr>
                                        <p:cTn id="464" dur="1000"/>
                                        <p:tgtEl>
                                          <p:spTgt spid="651"/>
                                        </p:tgtEl>
                                        <p:attrNameLst>
                                          <p:attrName>ppt_y</p:attrName>
                                        </p:attrNameLst>
                                      </p:cBhvr>
                                      <p:tavLst>
                                        <p:tav tm="0">
                                          <p:val>
                                            <p:strVal val="ppt_y"/>
                                          </p:val>
                                        </p:tav>
                                        <p:tav tm="100000">
                                          <p:val>
                                            <p:strVal val="ppt_y+.1"/>
                                          </p:val>
                                        </p:tav>
                                      </p:tavLst>
                                    </p:anim>
                                    <p:set>
                                      <p:cBhvr>
                                        <p:cTn id="465" dur="1" fill="hold">
                                          <p:stCondLst>
                                            <p:cond delay="999"/>
                                          </p:stCondLst>
                                        </p:cTn>
                                        <p:tgtEl>
                                          <p:spTgt spid="651"/>
                                        </p:tgtEl>
                                        <p:attrNameLst>
                                          <p:attrName>style.visibility</p:attrName>
                                        </p:attrNameLst>
                                      </p:cBhvr>
                                      <p:to>
                                        <p:strVal val="hidden"/>
                                      </p:to>
                                    </p:set>
                                  </p:childTnLst>
                                </p:cTn>
                              </p:par>
                              <p:par>
                                <p:cTn id="466" presetID="10" presetClass="entr" presetSubtype="0" fill="hold" grpId="0" nodeType="withEffect">
                                  <p:stCondLst>
                                    <p:cond delay="6500"/>
                                  </p:stCondLst>
                                  <p:childTnLst>
                                    <p:set>
                                      <p:cBhvr>
                                        <p:cTn id="467" dur="1" fill="hold">
                                          <p:stCondLst>
                                            <p:cond delay="0"/>
                                          </p:stCondLst>
                                        </p:cTn>
                                        <p:tgtEl>
                                          <p:spTgt spid="544"/>
                                        </p:tgtEl>
                                        <p:attrNameLst>
                                          <p:attrName>style.visibility</p:attrName>
                                        </p:attrNameLst>
                                      </p:cBhvr>
                                      <p:to>
                                        <p:strVal val="visible"/>
                                      </p:to>
                                    </p:set>
                                    <p:animEffect transition="in" filter="fade">
                                      <p:cBhvr>
                                        <p:cTn id="468" dur="500"/>
                                        <p:tgtEl>
                                          <p:spTgt spid="544"/>
                                        </p:tgtEl>
                                      </p:cBhvr>
                                    </p:animEffect>
                                  </p:childTnLst>
                                </p:cTn>
                              </p:par>
                              <p:par>
                                <p:cTn id="469" presetID="10" presetClass="entr" presetSubtype="0" fill="hold" grpId="0" nodeType="withEffect">
                                  <p:stCondLst>
                                    <p:cond delay="6100"/>
                                  </p:stCondLst>
                                  <p:childTnLst>
                                    <p:set>
                                      <p:cBhvr>
                                        <p:cTn id="470" dur="1" fill="hold">
                                          <p:stCondLst>
                                            <p:cond delay="0"/>
                                          </p:stCondLst>
                                        </p:cTn>
                                        <p:tgtEl>
                                          <p:spTgt spid="545"/>
                                        </p:tgtEl>
                                        <p:attrNameLst>
                                          <p:attrName>style.visibility</p:attrName>
                                        </p:attrNameLst>
                                      </p:cBhvr>
                                      <p:to>
                                        <p:strVal val="visible"/>
                                      </p:to>
                                    </p:set>
                                    <p:animEffect transition="in" filter="fade">
                                      <p:cBhvr>
                                        <p:cTn id="471" dur="500"/>
                                        <p:tgtEl>
                                          <p:spTgt spid="545"/>
                                        </p:tgtEl>
                                      </p:cBhvr>
                                    </p:animEffect>
                                  </p:childTnLst>
                                </p:cTn>
                              </p:par>
                              <p:par>
                                <p:cTn id="472" presetID="10" presetClass="entr" presetSubtype="0" fill="hold" grpId="0" nodeType="withEffect">
                                  <p:stCondLst>
                                    <p:cond delay="6100"/>
                                  </p:stCondLst>
                                  <p:childTnLst>
                                    <p:set>
                                      <p:cBhvr>
                                        <p:cTn id="473" dur="1" fill="hold">
                                          <p:stCondLst>
                                            <p:cond delay="0"/>
                                          </p:stCondLst>
                                        </p:cTn>
                                        <p:tgtEl>
                                          <p:spTgt spid="546"/>
                                        </p:tgtEl>
                                        <p:attrNameLst>
                                          <p:attrName>style.visibility</p:attrName>
                                        </p:attrNameLst>
                                      </p:cBhvr>
                                      <p:to>
                                        <p:strVal val="visible"/>
                                      </p:to>
                                    </p:set>
                                    <p:animEffect transition="in" filter="fade">
                                      <p:cBhvr>
                                        <p:cTn id="474" dur="500"/>
                                        <p:tgtEl>
                                          <p:spTgt spid="546"/>
                                        </p:tgtEl>
                                      </p:cBhvr>
                                    </p:animEffect>
                                  </p:childTnLst>
                                </p:cTn>
                              </p:par>
                              <p:par>
                                <p:cTn id="475" presetID="10" presetClass="entr" presetSubtype="0" fill="hold" grpId="0" nodeType="withEffect">
                                  <p:stCondLst>
                                    <p:cond delay="6100"/>
                                  </p:stCondLst>
                                  <p:childTnLst>
                                    <p:set>
                                      <p:cBhvr>
                                        <p:cTn id="476" dur="1" fill="hold">
                                          <p:stCondLst>
                                            <p:cond delay="0"/>
                                          </p:stCondLst>
                                        </p:cTn>
                                        <p:tgtEl>
                                          <p:spTgt spid="547"/>
                                        </p:tgtEl>
                                        <p:attrNameLst>
                                          <p:attrName>style.visibility</p:attrName>
                                        </p:attrNameLst>
                                      </p:cBhvr>
                                      <p:to>
                                        <p:strVal val="visible"/>
                                      </p:to>
                                    </p:set>
                                    <p:animEffect transition="in" filter="fade">
                                      <p:cBhvr>
                                        <p:cTn id="477" dur="500"/>
                                        <p:tgtEl>
                                          <p:spTgt spid="547"/>
                                        </p:tgtEl>
                                      </p:cBhvr>
                                    </p:animEffect>
                                  </p:childTnLst>
                                </p:cTn>
                              </p:par>
                              <p:par>
                                <p:cTn id="478" presetID="10" presetClass="entr" presetSubtype="0" fill="hold" grpId="0" nodeType="withEffect">
                                  <p:stCondLst>
                                    <p:cond delay="6200"/>
                                  </p:stCondLst>
                                  <p:childTnLst>
                                    <p:set>
                                      <p:cBhvr>
                                        <p:cTn id="479" dur="1" fill="hold">
                                          <p:stCondLst>
                                            <p:cond delay="0"/>
                                          </p:stCondLst>
                                        </p:cTn>
                                        <p:tgtEl>
                                          <p:spTgt spid="548"/>
                                        </p:tgtEl>
                                        <p:attrNameLst>
                                          <p:attrName>style.visibility</p:attrName>
                                        </p:attrNameLst>
                                      </p:cBhvr>
                                      <p:to>
                                        <p:strVal val="visible"/>
                                      </p:to>
                                    </p:set>
                                    <p:animEffect transition="in" filter="fade">
                                      <p:cBhvr>
                                        <p:cTn id="480" dur="500"/>
                                        <p:tgtEl>
                                          <p:spTgt spid="548"/>
                                        </p:tgtEl>
                                      </p:cBhvr>
                                    </p:animEffect>
                                  </p:childTnLst>
                                </p:cTn>
                              </p:par>
                              <p:par>
                                <p:cTn id="481" presetID="10" presetClass="entr" presetSubtype="0" fill="hold" grpId="0" nodeType="withEffect">
                                  <p:stCondLst>
                                    <p:cond delay="6100"/>
                                  </p:stCondLst>
                                  <p:childTnLst>
                                    <p:set>
                                      <p:cBhvr>
                                        <p:cTn id="482" dur="1" fill="hold">
                                          <p:stCondLst>
                                            <p:cond delay="0"/>
                                          </p:stCondLst>
                                        </p:cTn>
                                        <p:tgtEl>
                                          <p:spTgt spid="549"/>
                                        </p:tgtEl>
                                        <p:attrNameLst>
                                          <p:attrName>style.visibility</p:attrName>
                                        </p:attrNameLst>
                                      </p:cBhvr>
                                      <p:to>
                                        <p:strVal val="visible"/>
                                      </p:to>
                                    </p:set>
                                    <p:animEffect transition="in" filter="fade">
                                      <p:cBhvr>
                                        <p:cTn id="483" dur="500"/>
                                        <p:tgtEl>
                                          <p:spTgt spid="549"/>
                                        </p:tgtEl>
                                      </p:cBhvr>
                                    </p:animEffect>
                                  </p:childTnLst>
                                </p:cTn>
                              </p:par>
                              <p:par>
                                <p:cTn id="484" presetID="10" presetClass="entr" presetSubtype="0" fill="hold" grpId="0" nodeType="withEffect">
                                  <p:stCondLst>
                                    <p:cond delay="6500"/>
                                  </p:stCondLst>
                                  <p:childTnLst>
                                    <p:set>
                                      <p:cBhvr>
                                        <p:cTn id="485" dur="1" fill="hold">
                                          <p:stCondLst>
                                            <p:cond delay="0"/>
                                          </p:stCondLst>
                                        </p:cTn>
                                        <p:tgtEl>
                                          <p:spTgt spid="550"/>
                                        </p:tgtEl>
                                        <p:attrNameLst>
                                          <p:attrName>style.visibility</p:attrName>
                                        </p:attrNameLst>
                                      </p:cBhvr>
                                      <p:to>
                                        <p:strVal val="visible"/>
                                      </p:to>
                                    </p:set>
                                    <p:animEffect transition="in" filter="fade">
                                      <p:cBhvr>
                                        <p:cTn id="486" dur="500"/>
                                        <p:tgtEl>
                                          <p:spTgt spid="550"/>
                                        </p:tgtEl>
                                      </p:cBhvr>
                                    </p:animEffect>
                                  </p:childTnLst>
                                </p:cTn>
                              </p:par>
                              <p:par>
                                <p:cTn id="487" presetID="10" presetClass="exit" presetSubtype="0" fill="hold" grpId="3" nodeType="withEffect">
                                  <p:stCondLst>
                                    <p:cond delay="2600"/>
                                  </p:stCondLst>
                                  <p:childTnLst>
                                    <p:animEffect transition="out" filter="fade">
                                      <p:cBhvr>
                                        <p:cTn id="488" dur="500"/>
                                        <p:tgtEl>
                                          <p:spTgt spid="494"/>
                                        </p:tgtEl>
                                      </p:cBhvr>
                                    </p:animEffect>
                                    <p:set>
                                      <p:cBhvr>
                                        <p:cTn id="489" dur="1" fill="hold">
                                          <p:stCondLst>
                                            <p:cond delay="499"/>
                                          </p:stCondLst>
                                        </p:cTn>
                                        <p:tgtEl>
                                          <p:spTgt spid="494"/>
                                        </p:tgtEl>
                                        <p:attrNameLst>
                                          <p:attrName>style.visibility</p:attrName>
                                        </p:attrNameLst>
                                      </p:cBhvr>
                                      <p:to>
                                        <p:strVal val="hidden"/>
                                      </p:to>
                                    </p:set>
                                  </p:childTnLst>
                                </p:cTn>
                              </p:par>
                              <p:par>
                                <p:cTn id="490" presetID="10" presetClass="exit" presetSubtype="0" fill="hold" grpId="3" nodeType="withEffect">
                                  <p:stCondLst>
                                    <p:cond delay="2600"/>
                                  </p:stCondLst>
                                  <p:childTnLst>
                                    <p:animEffect transition="out" filter="fade">
                                      <p:cBhvr>
                                        <p:cTn id="491" dur="500"/>
                                        <p:tgtEl>
                                          <p:spTgt spid="486"/>
                                        </p:tgtEl>
                                      </p:cBhvr>
                                    </p:animEffect>
                                    <p:set>
                                      <p:cBhvr>
                                        <p:cTn id="492" dur="1" fill="hold">
                                          <p:stCondLst>
                                            <p:cond delay="499"/>
                                          </p:stCondLst>
                                        </p:cTn>
                                        <p:tgtEl>
                                          <p:spTgt spid="486"/>
                                        </p:tgtEl>
                                        <p:attrNameLst>
                                          <p:attrName>style.visibility</p:attrName>
                                        </p:attrNameLst>
                                      </p:cBhvr>
                                      <p:to>
                                        <p:strVal val="hidden"/>
                                      </p:to>
                                    </p:set>
                                  </p:childTnLst>
                                </p:cTn>
                              </p:par>
                              <p:par>
                                <p:cTn id="493" presetID="10" presetClass="exit" presetSubtype="0" fill="hold" grpId="3" nodeType="withEffect">
                                  <p:stCondLst>
                                    <p:cond delay="2600"/>
                                  </p:stCondLst>
                                  <p:childTnLst>
                                    <p:animEffect transition="out" filter="fade">
                                      <p:cBhvr>
                                        <p:cTn id="494" dur="500"/>
                                        <p:tgtEl>
                                          <p:spTgt spid="492"/>
                                        </p:tgtEl>
                                      </p:cBhvr>
                                    </p:animEffect>
                                    <p:set>
                                      <p:cBhvr>
                                        <p:cTn id="495" dur="1" fill="hold">
                                          <p:stCondLst>
                                            <p:cond delay="499"/>
                                          </p:stCondLst>
                                        </p:cTn>
                                        <p:tgtEl>
                                          <p:spTgt spid="492"/>
                                        </p:tgtEl>
                                        <p:attrNameLst>
                                          <p:attrName>style.visibility</p:attrName>
                                        </p:attrNameLst>
                                      </p:cBhvr>
                                      <p:to>
                                        <p:strVal val="hidden"/>
                                      </p:to>
                                    </p:set>
                                  </p:childTnLst>
                                </p:cTn>
                              </p:par>
                              <p:par>
                                <p:cTn id="496" presetID="10" presetClass="exit" presetSubtype="0" fill="hold" grpId="3" nodeType="withEffect">
                                  <p:stCondLst>
                                    <p:cond delay="2600"/>
                                  </p:stCondLst>
                                  <p:childTnLst>
                                    <p:animEffect transition="out" filter="fade">
                                      <p:cBhvr>
                                        <p:cTn id="497" dur="500"/>
                                        <p:tgtEl>
                                          <p:spTgt spid="489"/>
                                        </p:tgtEl>
                                      </p:cBhvr>
                                    </p:animEffect>
                                    <p:set>
                                      <p:cBhvr>
                                        <p:cTn id="498" dur="1" fill="hold">
                                          <p:stCondLst>
                                            <p:cond delay="499"/>
                                          </p:stCondLst>
                                        </p:cTn>
                                        <p:tgtEl>
                                          <p:spTgt spid="489"/>
                                        </p:tgtEl>
                                        <p:attrNameLst>
                                          <p:attrName>style.visibility</p:attrName>
                                        </p:attrNameLst>
                                      </p:cBhvr>
                                      <p:to>
                                        <p:strVal val="hidden"/>
                                      </p:to>
                                    </p:set>
                                  </p:childTnLst>
                                </p:cTn>
                              </p:par>
                              <p:par>
                                <p:cTn id="499" presetID="10" presetClass="exit" presetSubtype="0" fill="hold" grpId="3" nodeType="withEffect">
                                  <p:stCondLst>
                                    <p:cond delay="2600"/>
                                  </p:stCondLst>
                                  <p:childTnLst>
                                    <p:animEffect transition="out" filter="fade">
                                      <p:cBhvr>
                                        <p:cTn id="500" dur="500"/>
                                        <p:tgtEl>
                                          <p:spTgt spid="487"/>
                                        </p:tgtEl>
                                      </p:cBhvr>
                                    </p:animEffect>
                                    <p:set>
                                      <p:cBhvr>
                                        <p:cTn id="501" dur="1" fill="hold">
                                          <p:stCondLst>
                                            <p:cond delay="499"/>
                                          </p:stCondLst>
                                        </p:cTn>
                                        <p:tgtEl>
                                          <p:spTgt spid="487"/>
                                        </p:tgtEl>
                                        <p:attrNameLst>
                                          <p:attrName>style.visibility</p:attrName>
                                        </p:attrNameLst>
                                      </p:cBhvr>
                                      <p:to>
                                        <p:strVal val="hidden"/>
                                      </p:to>
                                    </p:set>
                                  </p:childTnLst>
                                </p:cTn>
                              </p:par>
                              <p:par>
                                <p:cTn id="502" presetID="10" presetClass="exit" presetSubtype="0" fill="hold" grpId="4" nodeType="withEffect">
                                  <p:stCondLst>
                                    <p:cond delay="2600"/>
                                  </p:stCondLst>
                                  <p:childTnLst>
                                    <p:animEffect transition="out" filter="fade">
                                      <p:cBhvr>
                                        <p:cTn id="503" dur="500"/>
                                        <p:tgtEl>
                                          <p:spTgt spid="490"/>
                                        </p:tgtEl>
                                      </p:cBhvr>
                                    </p:animEffect>
                                    <p:set>
                                      <p:cBhvr>
                                        <p:cTn id="504" dur="1" fill="hold">
                                          <p:stCondLst>
                                            <p:cond delay="499"/>
                                          </p:stCondLst>
                                        </p:cTn>
                                        <p:tgtEl>
                                          <p:spTgt spid="490"/>
                                        </p:tgtEl>
                                        <p:attrNameLst>
                                          <p:attrName>style.visibility</p:attrName>
                                        </p:attrNameLst>
                                      </p:cBhvr>
                                      <p:to>
                                        <p:strVal val="hidden"/>
                                      </p:to>
                                    </p:set>
                                  </p:childTnLst>
                                </p:cTn>
                              </p:par>
                              <p:par>
                                <p:cTn id="505" presetID="10" presetClass="exit" presetSubtype="0" fill="hold" grpId="3" nodeType="withEffect">
                                  <p:stCondLst>
                                    <p:cond delay="2600"/>
                                  </p:stCondLst>
                                  <p:childTnLst>
                                    <p:animEffect transition="out" filter="fade">
                                      <p:cBhvr>
                                        <p:cTn id="506" dur="500"/>
                                        <p:tgtEl>
                                          <p:spTgt spid="488"/>
                                        </p:tgtEl>
                                      </p:cBhvr>
                                    </p:animEffect>
                                    <p:set>
                                      <p:cBhvr>
                                        <p:cTn id="507" dur="1" fill="hold">
                                          <p:stCondLst>
                                            <p:cond delay="499"/>
                                          </p:stCondLst>
                                        </p:cTn>
                                        <p:tgtEl>
                                          <p:spTgt spid="488"/>
                                        </p:tgtEl>
                                        <p:attrNameLst>
                                          <p:attrName>style.visibility</p:attrName>
                                        </p:attrNameLst>
                                      </p:cBhvr>
                                      <p:to>
                                        <p:strVal val="hidden"/>
                                      </p:to>
                                    </p:set>
                                  </p:childTnLst>
                                </p:cTn>
                              </p:par>
                              <p:par>
                                <p:cTn id="508" presetID="10" presetClass="exit" presetSubtype="0" fill="hold" grpId="3" nodeType="withEffect">
                                  <p:stCondLst>
                                    <p:cond delay="2600"/>
                                  </p:stCondLst>
                                  <p:childTnLst>
                                    <p:animEffect transition="out" filter="fade">
                                      <p:cBhvr>
                                        <p:cTn id="509" dur="500"/>
                                        <p:tgtEl>
                                          <p:spTgt spid="484"/>
                                        </p:tgtEl>
                                      </p:cBhvr>
                                    </p:animEffect>
                                    <p:set>
                                      <p:cBhvr>
                                        <p:cTn id="510" dur="1" fill="hold">
                                          <p:stCondLst>
                                            <p:cond delay="499"/>
                                          </p:stCondLst>
                                        </p:cTn>
                                        <p:tgtEl>
                                          <p:spTgt spid="484"/>
                                        </p:tgtEl>
                                        <p:attrNameLst>
                                          <p:attrName>style.visibility</p:attrName>
                                        </p:attrNameLst>
                                      </p:cBhvr>
                                      <p:to>
                                        <p:strVal val="hidden"/>
                                      </p:to>
                                    </p:set>
                                  </p:childTnLst>
                                </p:cTn>
                              </p:par>
                              <p:par>
                                <p:cTn id="511" presetID="10" presetClass="exit" presetSubtype="0" fill="hold" grpId="3" nodeType="withEffect">
                                  <p:stCondLst>
                                    <p:cond delay="2600"/>
                                  </p:stCondLst>
                                  <p:childTnLst>
                                    <p:animEffect transition="out" filter="fade">
                                      <p:cBhvr>
                                        <p:cTn id="512" dur="500"/>
                                        <p:tgtEl>
                                          <p:spTgt spid="485"/>
                                        </p:tgtEl>
                                      </p:cBhvr>
                                    </p:animEffect>
                                    <p:set>
                                      <p:cBhvr>
                                        <p:cTn id="513" dur="1" fill="hold">
                                          <p:stCondLst>
                                            <p:cond delay="499"/>
                                          </p:stCondLst>
                                        </p:cTn>
                                        <p:tgtEl>
                                          <p:spTgt spid="485"/>
                                        </p:tgtEl>
                                        <p:attrNameLst>
                                          <p:attrName>style.visibility</p:attrName>
                                        </p:attrNameLst>
                                      </p:cBhvr>
                                      <p:to>
                                        <p:strVal val="hidden"/>
                                      </p:to>
                                    </p:set>
                                  </p:childTnLst>
                                </p:cTn>
                              </p:par>
                              <p:par>
                                <p:cTn id="514" presetID="35" presetClass="path" presetSubtype="0" accel="50000" decel="50000" fill="hold" nodeType="withEffect">
                                  <p:stCondLst>
                                    <p:cond delay="8300"/>
                                  </p:stCondLst>
                                  <p:childTnLst>
                                    <p:animMotion origin="layout" path="M 3.88889E-6 -4.07407E-6 L -0.38507 -4.07407E-6 " pathEditMode="relative" rAng="0" ptsTypes="AA">
                                      <p:cBhvr>
                                        <p:cTn id="515" dur="3000" fill="hold"/>
                                        <p:tgtEl>
                                          <p:spTgt spid="684"/>
                                        </p:tgtEl>
                                        <p:attrNameLst>
                                          <p:attrName>ppt_x</p:attrName>
                                          <p:attrName>ppt_y</p:attrName>
                                        </p:attrNameLst>
                                      </p:cBhvr>
                                      <p:rCtr x="-19253" y="0"/>
                                    </p:animMotion>
                                  </p:childTnLst>
                                </p:cTn>
                              </p:par>
                              <p:par>
                                <p:cTn id="516" presetID="8" presetClass="emph" presetSubtype="0" fill="hold" nodeType="withEffect">
                                  <p:stCondLst>
                                    <p:cond delay="8300"/>
                                  </p:stCondLst>
                                  <p:childTnLst>
                                    <p:animRot by="21600000">
                                      <p:cBhvr>
                                        <p:cTn id="517" dur="2000" fill="hold"/>
                                        <p:tgtEl>
                                          <p:spTgt spid="684"/>
                                        </p:tgtEl>
                                        <p:attrNameLst>
                                          <p:attrName>r</p:attrName>
                                        </p:attrNameLst>
                                      </p:cBhvr>
                                    </p:animRot>
                                  </p:childTnLst>
                                </p:cTn>
                              </p:par>
                              <p:par>
                                <p:cTn id="518" presetID="10" presetClass="exit" presetSubtype="0" fill="hold" nodeType="withEffect">
                                  <p:stCondLst>
                                    <p:cond delay="9600"/>
                                  </p:stCondLst>
                                  <p:childTnLst>
                                    <p:animEffect transition="out" filter="fade">
                                      <p:cBhvr>
                                        <p:cTn id="519" dur="1000"/>
                                        <p:tgtEl>
                                          <p:spTgt spid="684"/>
                                        </p:tgtEl>
                                      </p:cBhvr>
                                    </p:animEffect>
                                    <p:set>
                                      <p:cBhvr>
                                        <p:cTn id="520" dur="1" fill="hold">
                                          <p:stCondLst>
                                            <p:cond delay="999"/>
                                          </p:stCondLst>
                                        </p:cTn>
                                        <p:tgtEl>
                                          <p:spTgt spid="684"/>
                                        </p:tgtEl>
                                        <p:attrNameLst>
                                          <p:attrName>style.visibility</p:attrName>
                                        </p:attrNameLst>
                                      </p:cBhvr>
                                      <p:to>
                                        <p:strVal val="hidden"/>
                                      </p:to>
                                    </p:set>
                                  </p:childTnLst>
                                </p:cTn>
                              </p:par>
                              <p:par>
                                <p:cTn id="521" presetID="22" presetClass="entr" presetSubtype="2" fill="hold" grpId="0" nodeType="withEffect">
                                  <p:stCondLst>
                                    <p:cond delay="8900"/>
                                  </p:stCondLst>
                                  <p:childTnLst>
                                    <p:set>
                                      <p:cBhvr>
                                        <p:cTn id="522" dur="1" fill="hold">
                                          <p:stCondLst>
                                            <p:cond delay="0"/>
                                          </p:stCondLst>
                                        </p:cTn>
                                        <p:tgtEl>
                                          <p:spTgt spid="551"/>
                                        </p:tgtEl>
                                        <p:attrNameLst>
                                          <p:attrName>style.visibility</p:attrName>
                                        </p:attrNameLst>
                                      </p:cBhvr>
                                      <p:to>
                                        <p:strVal val="visible"/>
                                      </p:to>
                                    </p:set>
                                    <p:animEffect transition="in" filter="wipe(right)">
                                      <p:cBhvr>
                                        <p:cTn id="523" dur="2000"/>
                                        <p:tgtEl>
                                          <p:spTgt spid="551"/>
                                        </p:tgtEl>
                                      </p:cBhvr>
                                    </p:animEffect>
                                  </p:childTnLst>
                                </p:cTn>
                              </p:par>
                              <p:par>
                                <p:cTn id="524" presetID="10" presetClass="entr" presetSubtype="0" fill="hold" grpId="1" nodeType="withEffect">
                                  <p:stCondLst>
                                    <p:cond delay="8900"/>
                                  </p:stCondLst>
                                  <p:childTnLst>
                                    <p:set>
                                      <p:cBhvr>
                                        <p:cTn id="525" dur="1" fill="hold">
                                          <p:stCondLst>
                                            <p:cond delay="0"/>
                                          </p:stCondLst>
                                        </p:cTn>
                                        <p:tgtEl>
                                          <p:spTgt spid="551"/>
                                        </p:tgtEl>
                                        <p:attrNameLst>
                                          <p:attrName>style.visibility</p:attrName>
                                        </p:attrNameLst>
                                      </p:cBhvr>
                                      <p:to>
                                        <p:strVal val="visible"/>
                                      </p:to>
                                    </p:set>
                                    <p:animEffect transition="in" filter="fade">
                                      <p:cBhvr>
                                        <p:cTn id="526" dur="3000"/>
                                        <p:tgtEl>
                                          <p:spTgt spid="5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4" grpId="0" animBg="1"/>
      <p:bldP spid="484" grpId="1" animBg="1"/>
      <p:bldP spid="484" grpId="2" animBg="1"/>
      <p:bldP spid="484" grpId="3" animBg="1"/>
      <p:bldP spid="484" grpId="4" animBg="1"/>
      <p:bldP spid="485" grpId="0" animBg="1"/>
      <p:bldP spid="485" grpId="1" animBg="1"/>
      <p:bldP spid="485" grpId="2" animBg="1"/>
      <p:bldP spid="485" grpId="3" animBg="1"/>
      <p:bldP spid="485" grpId="4" animBg="1"/>
      <p:bldP spid="486" grpId="0" animBg="1"/>
      <p:bldP spid="486" grpId="1" animBg="1"/>
      <p:bldP spid="486" grpId="2" animBg="1"/>
      <p:bldP spid="486" grpId="3" animBg="1"/>
      <p:bldP spid="486" grpId="4" animBg="1"/>
      <p:bldP spid="487" grpId="0" animBg="1"/>
      <p:bldP spid="487" grpId="1" animBg="1"/>
      <p:bldP spid="487" grpId="2" animBg="1"/>
      <p:bldP spid="487" grpId="3" animBg="1"/>
      <p:bldP spid="488" grpId="0" animBg="1"/>
      <p:bldP spid="488" grpId="1" animBg="1"/>
      <p:bldP spid="488" grpId="2" animBg="1"/>
      <p:bldP spid="488" grpId="3" animBg="1"/>
      <p:bldP spid="489" grpId="0" animBg="1"/>
      <p:bldP spid="489" grpId="1" animBg="1"/>
      <p:bldP spid="489" grpId="2" animBg="1"/>
      <p:bldP spid="489" grpId="3" animBg="1"/>
      <p:bldP spid="489" grpId="4" animBg="1"/>
      <p:bldP spid="490" grpId="0" animBg="1"/>
      <p:bldP spid="490" grpId="1" animBg="1"/>
      <p:bldP spid="490" grpId="2" animBg="1"/>
      <p:bldP spid="490" grpId="3" animBg="1"/>
      <p:bldP spid="490" grpId="4" animBg="1"/>
      <p:bldP spid="490" grpId="5" animBg="1"/>
      <p:bldP spid="491" grpId="0" animBg="1"/>
      <p:bldP spid="491" grpId="1" animBg="1"/>
      <p:bldP spid="491" grpId="2" animBg="1"/>
      <p:bldP spid="492" grpId="0" animBg="1"/>
      <p:bldP spid="492" grpId="1" animBg="1"/>
      <p:bldP spid="492" grpId="2" animBg="1"/>
      <p:bldP spid="492" grpId="3" animBg="1"/>
      <p:bldP spid="492" grpId="4" animBg="1"/>
      <p:bldP spid="493" grpId="0" animBg="1"/>
      <p:bldP spid="493" grpId="1" animBg="1"/>
      <p:bldP spid="493" grpId="2" animBg="1"/>
      <p:bldP spid="493" grpId="3" animBg="1"/>
      <p:bldP spid="494" grpId="0" animBg="1"/>
      <p:bldP spid="494" grpId="1" animBg="1"/>
      <p:bldP spid="494" grpId="2" animBg="1"/>
      <p:bldP spid="494" grpId="3" animBg="1"/>
      <p:bldP spid="494" grpId="4" animBg="1"/>
      <p:bldP spid="495" grpId="0" animBg="1"/>
      <p:bldP spid="495" grpId="1" animBg="1"/>
      <p:bldP spid="495" grpId="2" animBg="1"/>
      <p:bldP spid="496" grpId="0" animBg="1"/>
      <p:bldP spid="496" grpId="1" animBg="1"/>
      <p:bldP spid="496" grpId="2" animBg="1"/>
      <p:bldP spid="497" grpId="0" animBg="1"/>
      <p:bldP spid="497" grpId="1" animBg="1"/>
      <p:bldP spid="497" grpId="2" animBg="1"/>
      <p:bldP spid="498" grpId="0" animBg="1"/>
      <p:bldP spid="498" grpId="1" animBg="1"/>
      <p:bldP spid="498" grpId="2" animBg="1"/>
      <p:bldP spid="499" grpId="0" animBg="1"/>
      <p:bldP spid="499" grpId="1" animBg="1"/>
      <p:bldP spid="499" grpId="2" animBg="1"/>
      <p:bldP spid="500" grpId="0" animBg="1"/>
      <p:bldP spid="500" grpId="1" animBg="1"/>
      <p:bldP spid="500" grpId="2" animBg="1"/>
      <p:bldP spid="501" grpId="0" animBg="1"/>
      <p:bldP spid="501" grpId="1" animBg="1"/>
      <p:bldP spid="501" grpId="2" animBg="1"/>
      <p:bldP spid="502" grpId="0" animBg="1"/>
      <p:bldP spid="502" grpId="1" animBg="1"/>
      <p:bldP spid="502" grpId="2" animBg="1"/>
      <p:bldP spid="503" grpId="0" animBg="1"/>
      <p:bldP spid="503" grpId="1" animBg="1"/>
      <p:bldP spid="503" grpId="2" animBg="1"/>
      <p:bldP spid="504" grpId="0" animBg="1"/>
      <p:bldP spid="504" grpId="1" animBg="1"/>
      <p:bldP spid="504" grpId="2" animBg="1"/>
      <p:bldP spid="505" grpId="0" animBg="1"/>
      <p:bldP spid="505" grpId="1" animBg="1"/>
      <p:bldP spid="506" grpId="0" animBg="1"/>
      <p:bldP spid="506" grpId="1" animBg="1"/>
      <p:bldP spid="506" grpId="2" animBg="1"/>
      <p:bldP spid="506" grpId="3" animBg="1"/>
      <p:bldP spid="506" grpId="4" animBg="1"/>
      <p:bldP spid="507" grpId="0" animBg="1"/>
      <p:bldP spid="507" grpId="1" animBg="1"/>
      <p:bldP spid="507" grpId="2" animBg="1"/>
      <p:bldP spid="507" grpId="3" animBg="1"/>
      <p:bldP spid="508" grpId="0" animBg="1"/>
      <p:bldP spid="508" grpId="1" animBg="1"/>
      <p:bldP spid="508" grpId="2" animBg="1"/>
      <p:bldP spid="509" grpId="0" animBg="1"/>
      <p:bldP spid="509" grpId="1" animBg="1"/>
      <p:bldP spid="509" grpId="2" animBg="1"/>
      <p:bldP spid="509" grpId="3" animBg="1"/>
      <p:bldP spid="510" grpId="0" animBg="1"/>
      <p:bldP spid="510" grpId="1" animBg="1"/>
      <p:bldP spid="510" grpId="2" animBg="1"/>
      <p:bldP spid="510" grpId="3" animBg="1"/>
      <p:bldP spid="511" grpId="0" animBg="1"/>
      <p:bldP spid="511" grpId="1" animBg="1"/>
      <p:bldP spid="511" grpId="2" animBg="1"/>
      <p:bldP spid="511" grpId="3" animBg="1"/>
      <p:bldP spid="512" grpId="0" animBg="1"/>
      <p:bldP spid="512" grpId="1" animBg="1"/>
      <p:bldP spid="512" grpId="2" animBg="1"/>
      <p:bldP spid="513" grpId="0" animBg="1"/>
      <p:bldP spid="513" grpId="1" animBg="1"/>
      <p:bldP spid="514" grpId="0" animBg="1"/>
      <p:bldP spid="514" grpId="1" animBg="1"/>
      <p:bldP spid="514" grpId="2" animBg="1"/>
      <p:bldP spid="514" grpId="3" animBg="1"/>
      <p:bldP spid="515" grpId="0" animBg="1"/>
      <p:bldP spid="515" grpId="1" animBg="1"/>
      <p:bldP spid="515" grpId="2" animBg="1"/>
      <p:bldP spid="515" grpId="3" animBg="1"/>
      <p:bldP spid="516" grpId="0" animBg="1"/>
      <p:bldP spid="516" grpId="1" animBg="1"/>
      <p:bldP spid="516" grpId="2" animBg="1"/>
      <p:bldP spid="516" grpId="3" animBg="1"/>
      <p:bldP spid="517" grpId="0" animBg="1"/>
      <p:bldP spid="517" grpId="1" animBg="1"/>
      <p:bldP spid="517" grpId="2" animBg="1"/>
      <p:bldP spid="517" grpId="3" animBg="1"/>
      <p:bldP spid="518" grpId="0" animBg="1"/>
      <p:bldP spid="518" grpId="1" animBg="1"/>
      <p:bldP spid="519" grpId="0" animBg="1"/>
      <p:bldP spid="519" grpId="1" animBg="1"/>
      <p:bldP spid="519" grpId="2" animBg="1"/>
      <p:bldP spid="519" grpId="3" animBg="1"/>
      <p:bldP spid="519" grpId="4" animBg="1"/>
      <p:bldP spid="520" grpId="0" animBg="1"/>
      <p:bldP spid="520" grpId="1" animBg="1"/>
      <p:bldP spid="520" grpId="2" animBg="1"/>
      <p:bldP spid="521" grpId="0"/>
      <p:bldP spid="522" grpId="0"/>
      <p:bldP spid="523" grpId="0"/>
      <p:bldP spid="524" grpId="0"/>
      <p:bldP spid="525" grpId="0"/>
      <p:bldP spid="526" grpId="0"/>
      <p:bldP spid="527" grpId="0"/>
      <p:bldP spid="528" grpId="0"/>
      <p:bldP spid="529" grpId="0"/>
      <p:bldP spid="530" grpId="0"/>
      <p:bldP spid="531" grpId="0"/>
      <p:bldP spid="532" grpId="0" animBg="1"/>
      <p:bldP spid="533" grpId="0" animBg="1"/>
      <p:bldP spid="534" grpId="0" animBg="1"/>
      <p:bldP spid="535" grpId="0" animBg="1"/>
      <p:bldP spid="536" grpId="0" animBg="1"/>
      <p:bldP spid="537" grpId="0" animBg="1"/>
      <p:bldP spid="538" grpId="0" animBg="1"/>
      <p:bldP spid="539" grpId="0" animBg="1"/>
      <p:bldP spid="540" grpId="0" animBg="1"/>
      <p:bldP spid="541" grpId="0" animBg="1"/>
      <p:bldP spid="542" grpId="0" animBg="1"/>
      <p:bldP spid="543" grpId="0" animBg="1"/>
      <p:bldP spid="544" grpId="0" animBg="1"/>
      <p:bldP spid="545" grpId="0" animBg="1"/>
      <p:bldP spid="546" grpId="0" animBg="1"/>
      <p:bldP spid="547" grpId="0" animBg="1"/>
      <p:bldP spid="548" grpId="0" animBg="1"/>
      <p:bldP spid="549" grpId="0" animBg="1"/>
      <p:bldP spid="550" grpId="0" animBg="1"/>
      <p:bldP spid="551" grpId="0"/>
      <p:bldP spid="551" grpId="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B6EFF05B-E7AD-43BE-B06F-7ADC44637262}" type="datetimeFigureOut">
              <a:rPr lang="fa-IR" smtClean="0"/>
              <a:pPr/>
              <a:t>1434/05/09</a:t>
            </a:fld>
            <a:endParaRPr lang="fa-I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fa-IR"/>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0630B3F6-5149-4FE3-B017-DDA3A854D13F}"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6" r:id="rId1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rtl="1" eaLnBrk="1" latinLnBrk="0" hangingPunct="1">
        <a:spcBef>
          <a:spcPct val="0"/>
        </a:spcBef>
        <a:buNone/>
        <a:defRPr kumimoji="0" sz="4000" kern="1200">
          <a:solidFill>
            <a:schemeClr val="tx2"/>
          </a:solidFill>
          <a:latin typeface="+mj-lt"/>
          <a:ea typeface="+mj-ea"/>
          <a:cs typeface="+mj-cs"/>
        </a:defRPr>
      </a:lvl1pPr>
    </p:titleStyle>
    <p:bodyStyle>
      <a:lvl1pPr marL="274320" indent="-274320" algn="r" rtl="1"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r" rtl="1"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r" rtl="1"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r" rtl="1"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r" rtl="1"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r" rtl="1"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r" rtl="1"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r" rtl="1"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farsi.khamenei.ir/news-content?id=16989"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farsi.khamenei.ir/" TargetMode="External"/><Relationship Id="rId1" Type="http://schemas.openxmlformats.org/officeDocument/2006/relationships/slideLayout" Target="../slideLayouts/slideLayout3.xml"/><Relationship Id="rId4" Type="http://schemas.openxmlformats.org/officeDocument/2006/relationships/hyperlink" Target="http://farsi.khamenei.ir/speech-content?id=327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6785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ubtitle 2"/>
          <p:cNvSpPr>
            <a:spLocks noGrp="1"/>
          </p:cNvSpPr>
          <p:nvPr>
            <p:ph type="subTitle" idx="1"/>
          </p:nvPr>
        </p:nvSpPr>
        <p:spPr>
          <a:xfrm>
            <a:off x="1295400" y="2387600"/>
            <a:ext cx="6661150" cy="2413000"/>
          </a:xfrm>
        </p:spPr>
        <p:txBody>
          <a:bodyPr>
            <a:normAutofit/>
          </a:bodyPr>
          <a:lstStyle/>
          <a:p>
            <a:r>
              <a:rPr lang="fa-IR" sz="2800" b="1" dirty="0" smtClean="0">
                <a:cs typeface="B Mitra" pitchFamily="2" charset="-78"/>
              </a:rPr>
              <a:t>در </a:t>
            </a:r>
            <a:r>
              <a:rPr lang="fa-IR" sz="2800" b="1" dirty="0" err="1" smtClean="0">
                <a:cs typeface="B Mitra" pitchFamily="2" charset="-78"/>
              </a:rPr>
              <a:t>پیام‌ها</a:t>
            </a:r>
            <a:r>
              <a:rPr lang="fa-IR" sz="2800" b="1" dirty="0" smtClean="0">
                <a:cs typeface="B Mitra" pitchFamily="2" charset="-78"/>
              </a:rPr>
              <a:t> و </a:t>
            </a:r>
            <a:r>
              <a:rPr lang="fa-IR" sz="2800" b="1" dirty="0" err="1" smtClean="0">
                <a:cs typeface="B Mitra" pitchFamily="2" charset="-78"/>
              </a:rPr>
              <a:t>بيانات</a:t>
            </a:r>
            <a:r>
              <a:rPr lang="fa-IR" sz="2800" b="1" dirty="0" smtClean="0">
                <a:cs typeface="B Mitra" pitchFamily="2" charset="-78"/>
              </a:rPr>
              <a:t> </a:t>
            </a:r>
          </a:p>
          <a:p>
            <a:r>
              <a:rPr lang="fa-IR" sz="2800" b="1" dirty="0" smtClean="0">
                <a:cs typeface="B Mitra" pitchFamily="2" charset="-78"/>
              </a:rPr>
              <a:t>رهبر معظم انقلاب اسلامی </a:t>
            </a:r>
          </a:p>
          <a:p>
            <a:endParaRPr lang="en-US" sz="2800" dirty="0" smtClean="0">
              <a:cs typeface="B Mitra" pitchFamily="2" charset="-78"/>
            </a:endParaRPr>
          </a:p>
          <a:p>
            <a:r>
              <a:rPr lang="fa-IR" sz="2000" dirty="0" smtClean="0">
                <a:cs typeface="B Mitra" pitchFamily="2" charset="-78"/>
              </a:rPr>
              <a:t>مطرح شده از ۱۳۶۹ تا فروردین ماه </a:t>
            </a:r>
            <a:r>
              <a:rPr lang="fa-IR" sz="2000" dirty="0">
                <a:cs typeface="B Mitra" pitchFamily="2" charset="-78"/>
              </a:rPr>
              <a:t>۱۳۹۲</a:t>
            </a:r>
            <a:endParaRPr lang="fa-IR" sz="2000" dirty="0" smtClean="0">
              <a:cs typeface="B Mitra" pitchFamily="2" charset="-78"/>
            </a:endParaRPr>
          </a:p>
        </p:txBody>
      </p:sp>
      <p:sp>
        <p:nvSpPr>
          <p:cNvPr id="2" name="Title 1"/>
          <p:cNvSpPr>
            <a:spLocks noGrp="1"/>
          </p:cNvSpPr>
          <p:nvPr>
            <p:ph type="ctrTitle"/>
          </p:nvPr>
        </p:nvSpPr>
        <p:spPr/>
        <p:txBody>
          <a:bodyPr>
            <a:noAutofit/>
          </a:bodyPr>
          <a:lstStyle/>
          <a:p>
            <a:r>
              <a:rPr lang="fa-IR" sz="2800" b="1" dirty="0">
                <a:cs typeface="B Mitra" pitchFamily="2" charset="-78"/>
              </a:rPr>
              <a:t>«مروری بر </a:t>
            </a:r>
            <a:r>
              <a:rPr lang="fa-IR" sz="2800" b="1" dirty="0" smtClean="0">
                <a:cs typeface="B Mitra" pitchFamily="2" charset="-78"/>
              </a:rPr>
              <a:t>شعارها و </a:t>
            </a:r>
            <a:r>
              <a:rPr lang="fa-IR" sz="2800" b="1" dirty="0" err="1" smtClean="0">
                <a:cs typeface="B Mitra" pitchFamily="2" charset="-78"/>
              </a:rPr>
              <a:t>نام‌های</a:t>
            </a:r>
            <a:r>
              <a:rPr lang="fa-IR" sz="2800" b="1" dirty="0" smtClean="0">
                <a:cs typeface="B Mitra" pitchFamily="2" charset="-78"/>
              </a:rPr>
              <a:t> ۲۳ سال گذشته‌» </a:t>
            </a:r>
            <a:endParaRPr lang="en-US" sz="2800" b="1" dirty="0">
              <a:cs typeface="B Mitra" pitchFamily="2" charset="-78"/>
            </a:endParaRPr>
          </a:p>
        </p:txBody>
      </p:sp>
    </p:spTree>
    <p:extLst>
      <p:ext uri="{BB962C8B-B14F-4D97-AF65-F5344CB8AC3E}">
        <p14:creationId xmlns:p14="http://schemas.microsoft.com/office/powerpoint/2010/main" val="2974199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453843" y="126170"/>
            <a:ext cx="2231902" cy="646331"/>
          </a:xfrm>
          <a:prstGeom prst="rect">
            <a:avLst/>
          </a:prstGeom>
          <a:noFill/>
        </p:spPr>
        <p:txBody>
          <a:bodyPr wrap="square" rtlCol="0">
            <a:spAutoFit/>
          </a:bodyPr>
          <a:lstStyle/>
          <a:p>
            <a:pPr algn="ctr"/>
            <a:r>
              <a:rPr lang="fa-IR"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۱۳۹۲</a:t>
            </a:r>
            <a:endParaRPr lang="en-US" sz="48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15" y="1239059"/>
            <a:ext cx="1993392" cy="1331948"/>
          </a:xfrm>
          <a:prstGeom prst="rect">
            <a:avLst/>
          </a:prstGeom>
          <a:ln w="19050">
            <a:solidFill>
              <a:schemeClr val="tx1">
                <a:lumMod val="95000"/>
                <a:lumOff val="5000"/>
              </a:schemeClr>
            </a:solidFill>
          </a:ln>
        </p:spPr>
      </p:pic>
      <p:sp>
        <p:nvSpPr>
          <p:cNvPr id="47" name="Pentagon 46"/>
          <p:cNvSpPr/>
          <p:nvPr/>
        </p:nvSpPr>
        <p:spPr>
          <a:xfrm flipH="1">
            <a:off x="8477252" y="101553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48" name="Rectangle 47"/>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p:cNvSpPr txBox="1"/>
          <p:nvPr/>
        </p:nvSpPr>
        <p:spPr>
          <a:xfrm>
            <a:off x="2306105" y="1219200"/>
            <a:ext cx="4839030" cy="1374735"/>
          </a:xfrm>
          <a:prstGeom prst="rect">
            <a:avLst/>
          </a:prstGeom>
          <a:noFill/>
        </p:spPr>
        <p:txBody>
          <a:bodyPr wrap="square" rtlCol="0">
            <a:spAutoFit/>
          </a:bodyPr>
          <a:lstStyle/>
          <a:p>
            <a:pPr algn="ctr">
              <a:lnSpc>
                <a:spcPts val="2500"/>
              </a:lnSpc>
            </a:pPr>
            <a:r>
              <a:rPr lang="fa-IR" sz="1600" dirty="0">
                <a:cs typeface="B Mitra" pitchFamily="2" charset="-78"/>
              </a:rPr>
              <a:t>سال 92 را به </a:t>
            </a:r>
            <a:r>
              <a:rPr lang="fa-IR" sz="1600" dirty="0" smtClean="0">
                <a:cs typeface="B Mitra" pitchFamily="2" charset="-78"/>
              </a:rPr>
              <a:t>عنوان</a:t>
            </a:r>
            <a:endParaRPr lang="en-US" sz="1600" dirty="0" smtClean="0">
              <a:cs typeface="B Mitra" pitchFamily="2" charset="-78"/>
            </a:endParaRPr>
          </a:p>
          <a:p>
            <a:pPr algn="ctr">
              <a:lnSpc>
                <a:spcPts val="2500"/>
              </a:lnSpc>
            </a:pPr>
            <a:r>
              <a:rPr lang="en-US" sz="1600" dirty="0" smtClean="0">
                <a:cs typeface="B Mitra" pitchFamily="2" charset="-78"/>
              </a:rPr>
              <a:t> </a:t>
            </a:r>
            <a:r>
              <a:rPr lang="fa-IR" b="1" dirty="0" smtClean="0">
                <a:cs typeface="B Mitra" pitchFamily="2" charset="-78"/>
              </a:rPr>
              <a:t>«سال حماسه </a:t>
            </a:r>
            <a:r>
              <a:rPr lang="fa-IR" b="1" dirty="0">
                <a:cs typeface="B Mitra" pitchFamily="2" charset="-78"/>
              </a:rPr>
              <a:t>سیاسی و </a:t>
            </a:r>
            <a:r>
              <a:rPr lang="fa-IR" b="1" dirty="0" smtClean="0">
                <a:cs typeface="B Mitra" pitchFamily="2" charset="-78"/>
              </a:rPr>
              <a:t>حماسه </a:t>
            </a:r>
            <a:r>
              <a:rPr lang="fa-IR" b="1" dirty="0">
                <a:cs typeface="B Mitra" pitchFamily="2" charset="-78"/>
              </a:rPr>
              <a:t>اقتصادی</a:t>
            </a:r>
            <a:r>
              <a:rPr lang="fa-IR" b="1" dirty="0" smtClean="0">
                <a:cs typeface="B Mitra" pitchFamily="2" charset="-78"/>
              </a:rPr>
              <a:t>»</a:t>
            </a:r>
            <a:endParaRPr lang="en-US" b="1" dirty="0" smtClean="0">
              <a:cs typeface="B Mitra" pitchFamily="2" charset="-78"/>
            </a:endParaRPr>
          </a:p>
          <a:p>
            <a:pPr algn="ctr">
              <a:lnSpc>
                <a:spcPts val="2500"/>
              </a:lnSpc>
            </a:pPr>
            <a:r>
              <a:rPr lang="fa-IR" sz="1600" dirty="0" smtClean="0">
                <a:cs typeface="B Mitra" pitchFamily="2" charset="-78"/>
              </a:rPr>
              <a:t>نامگذاری </a:t>
            </a:r>
            <a:r>
              <a:rPr lang="fa-IR" sz="1600" dirty="0" err="1">
                <a:cs typeface="B Mitra" pitchFamily="2" charset="-78"/>
              </a:rPr>
              <a:t>میكنیم</a:t>
            </a:r>
            <a:r>
              <a:rPr lang="fa-IR" sz="1600" dirty="0">
                <a:cs typeface="B Mitra" pitchFamily="2" charset="-78"/>
              </a:rPr>
              <a:t> و امیدواریم به فضل پروردگار، </a:t>
            </a:r>
            <a:r>
              <a:rPr lang="fa-IR" sz="1600" dirty="0" err="1">
                <a:cs typeface="B Mitra" pitchFamily="2" charset="-78"/>
              </a:rPr>
              <a:t>حماسه‌ی</a:t>
            </a:r>
            <a:r>
              <a:rPr lang="fa-IR" sz="1600" dirty="0">
                <a:cs typeface="B Mitra" pitchFamily="2" charset="-78"/>
              </a:rPr>
              <a:t> اقتصادی و </a:t>
            </a:r>
            <a:r>
              <a:rPr lang="fa-IR" sz="1600" dirty="0" err="1">
                <a:cs typeface="B Mitra" pitchFamily="2" charset="-78"/>
              </a:rPr>
              <a:t>حماسه‌ی</a:t>
            </a:r>
            <a:r>
              <a:rPr lang="fa-IR" sz="1600" dirty="0">
                <a:cs typeface="B Mitra" pitchFamily="2" charset="-78"/>
              </a:rPr>
              <a:t> سیاسی در این سال به دست مردم عزیزمان و مسئولان دلسوز </a:t>
            </a:r>
            <a:r>
              <a:rPr lang="fa-IR" sz="1600" dirty="0" err="1">
                <a:cs typeface="B Mitra" pitchFamily="2" charset="-78"/>
              </a:rPr>
              <a:t>كشور</a:t>
            </a:r>
            <a:r>
              <a:rPr lang="fa-IR" sz="1600" dirty="0">
                <a:cs typeface="B Mitra" pitchFamily="2" charset="-78"/>
              </a:rPr>
              <a:t> تحقق پیدا </a:t>
            </a:r>
            <a:r>
              <a:rPr lang="fa-IR" sz="1600" dirty="0" err="1">
                <a:cs typeface="B Mitra" pitchFamily="2" charset="-78"/>
              </a:rPr>
              <a:t>كند</a:t>
            </a:r>
            <a:r>
              <a:rPr lang="fa-IR" sz="1600" dirty="0">
                <a:cs typeface="B Mitra" pitchFamily="2" charset="-78"/>
              </a:rPr>
              <a:t>. </a:t>
            </a:r>
            <a:endParaRPr lang="en-US" sz="1600" dirty="0">
              <a:cs typeface="B Mitra" pitchFamily="2" charset="-78"/>
            </a:endParaRPr>
          </a:p>
        </p:txBody>
      </p:sp>
      <p:sp>
        <p:nvSpPr>
          <p:cNvPr id="50"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ahamiat"/>
          <p:cNvSpPr/>
          <p:nvPr/>
        </p:nvSpPr>
        <p:spPr>
          <a:xfrm>
            <a:off x="40209" y="4504340"/>
            <a:ext cx="480062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ame 51"/>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3"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4" name="TextBox 53"/>
          <p:cNvSpPr txBox="1"/>
          <p:nvPr/>
        </p:nvSpPr>
        <p:spPr>
          <a:xfrm>
            <a:off x="4418380" y="4932566"/>
            <a:ext cx="1459390" cy="646331"/>
          </a:xfrm>
          <a:prstGeom prst="rect">
            <a:avLst/>
          </a:prstGeom>
          <a:noFill/>
        </p:spPr>
        <p:txBody>
          <a:bodyPr wrap="square" rtlCol="0">
            <a:spAutoFit/>
          </a:bodyPr>
          <a:lstStyle/>
          <a:p>
            <a:r>
              <a:rPr lang="fa-IR" sz="3600" dirty="0" smtClean="0">
                <a:cs typeface="B Mitra" pitchFamily="2" charset="-78"/>
              </a:rPr>
              <a:t>هدف</a:t>
            </a:r>
            <a:endParaRPr lang="en-US" sz="2800" dirty="0">
              <a:cs typeface="B Mitra" pitchFamily="2" charset="-78"/>
            </a:endParaRPr>
          </a:p>
        </p:txBody>
      </p:sp>
      <p:sp>
        <p:nvSpPr>
          <p:cNvPr id="56" name="Frame 55"/>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7" name="TextBox 56"/>
          <p:cNvSpPr txBox="1"/>
          <p:nvPr/>
        </p:nvSpPr>
        <p:spPr>
          <a:xfrm>
            <a:off x="6684275" y="1580698"/>
            <a:ext cx="1459390" cy="646331"/>
          </a:xfrm>
          <a:prstGeom prst="rect">
            <a:avLst/>
          </a:prstGeom>
          <a:noFill/>
        </p:spPr>
        <p:txBody>
          <a:bodyPr wrap="square" rtlCol="0">
            <a:spAutoFit/>
          </a:bodyPr>
          <a:lstStyle/>
          <a:p>
            <a:r>
              <a:rPr lang="fa-IR" sz="3600" dirty="0" smtClean="0">
                <a:cs typeface="B Mitra" pitchFamily="2" charset="-78"/>
              </a:rPr>
              <a:t>پیام</a:t>
            </a:r>
            <a:endParaRPr lang="en-US" sz="2400" dirty="0">
              <a:cs typeface="B Mitra" pitchFamily="2" charset="-78"/>
            </a:endParaRPr>
          </a:p>
        </p:txBody>
      </p:sp>
      <p:sp>
        <p:nvSpPr>
          <p:cNvPr id="94" name="TextBox 93"/>
          <p:cNvSpPr txBox="1"/>
          <p:nvPr/>
        </p:nvSpPr>
        <p:spPr>
          <a:xfrm>
            <a:off x="5301695" y="3198570"/>
            <a:ext cx="1687783" cy="646331"/>
          </a:xfrm>
          <a:prstGeom prst="rect">
            <a:avLst/>
          </a:prstGeom>
          <a:noFill/>
        </p:spPr>
        <p:txBody>
          <a:bodyPr wrap="square" rtlCol="0">
            <a:spAutoFit/>
          </a:bodyPr>
          <a:lstStyle/>
          <a:p>
            <a:r>
              <a:rPr lang="fa-IR" sz="3600" dirty="0" smtClean="0">
                <a:cs typeface="B Mitra" pitchFamily="2" charset="-78"/>
              </a:rPr>
              <a:t>علت</a:t>
            </a:r>
            <a:endParaRPr lang="en-US" sz="2800" dirty="0">
              <a:cs typeface="B Mitra" pitchFamily="2" charset="-78"/>
            </a:endParaRPr>
          </a:p>
        </p:txBody>
      </p:sp>
      <p:sp>
        <p:nvSpPr>
          <p:cNvPr id="97" name="TextBox 96"/>
          <p:cNvSpPr txBox="1"/>
          <p:nvPr/>
        </p:nvSpPr>
        <p:spPr>
          <a:xfrm>
            <a:off x="1066800" y="2819400"/>
            <a:ext cx="4919471" cy="1579920"/>
          </a:xfrm>
          <a:prstGeom prst="rect">
            <a:avLst/>
          </a:prstGeom>
          <a:noFill/>
        </p:spPr>
        <p:txBody>
          <a:bodyPr wrap="square" rtlCol="0">
            <a:spAutoFit/>
          </a:bodyPr>
          <a:lstStyle/>
          <a:p>
            <a:pPr marL="342900" indent="-342900">
              <a:lnSpc>
                <a:spcPts val="2800"/>
              </a:lnSpc>
              <a:buFont typeface="Wingdings" pitchFamily="2" charset="2"/>
              <a:buChar char="ü"/>
            </a:pPr>
            <a:r>
              <a:rPr lang="fa-IR" sz="2000" dirty="0">
                <a:cs typeface="B Mitra" pitchFamily="2" charset="-78"/>
              </a:rPr>
              <a:t>لزوم </a:t>
            </a:r>
            <a:r>
              <a:rPr lang="fa-IR" sz="2000" dirty="0" smtClean="0">
                <a:cs typeface="B Mitra" pitchFamily="2" charset="-78"/>
              </a:rPr>
              <a:t>تداوم اقدامات لازم برای ترویج تولید ملی</a:t>
            </a:r>
            <a:endParaRPr lang="fa-IR" sz="2000" dirty="0">
              <a:cs typeface="B Mitra" pitchFamily="2" charset="-78"/>
            </a:endParaRPr>
          </a:p>
          <a:p>
            <a:pPr marL="342900" indent="-342900">
              <a:lnSpc>
                <a:spcPts val="2800"/>
              </a:lnSpc>
              <a:buFont typeface="Wingdings" pitchFamily="2" charset="2"/>
              <a:buChar char="ü"/>
            </a:pPr>
            <a:r>
              <a:rPr lang="fa-IR" sz="2000" dirty="0" err="1" smtClean="0">
                <a:cs typeface="B Mitra" pitchFamily="2" charset="-78"/>
              </a:rPr>
              <a:t>جایگیری</a:t>
            </a:r>
            <a:r>
              <a:rPr lang="fa-IR" sz="2000" dirty="0" smtClean="0">
                <a:cs typeface="B Mitra" pitchFamily="2" charset="-78"/>
              </a:rPr>
              <a:t> عمده مسائل پیش روی ملت ایران در دو عرصه سیاسی و اقتصادی</a:t>
            </a:r>
            <a:endParaRPr lang="en-US" sz="2000" dirty="0" smtClean="0">
              <a:cs typeface="B Mitra" pitchFamily="2" charset="-78"/>
            </a:endParaRPr>
          </a:p>
          <a:p>
            <a:pPr marL="342900" indent="-342900">
              <a:lnSpc>
                <a:spcPts val="2800"/>
              </a:lnSpc>
              <a:buFont typeface="Wingdings" pitchFamily="2" charset="2"/>
              <a:buChar char="ü"/>
            </a:pPr>
            <a:r>
              <a:rPr lang="fa-IR" sz="2000" dirty="0" smtClean="0">
                <a:cs typeface="B Mitra" pitchFamily="2" charset="-78"/>
              </a:rPr>
              <a:t>انجام انتخابات ریاست جمهوری آینده در سال 92</a:t>
            </a:r>
          </a:p>
        </p:txBody>
      </p:sp>
      <p:sp>
        <p:nvSpPr>
          <p:cNvPr id="98" name="TextBox vasat"/>
          <p:cNvSpPr txBox="1"/>
          <p:nvPr/>
        </p:nvSpPr>
        <p:spPr>
          <a:xfrm>
            <a:off x="-463295" y="4495800"/>
            <a:ext cx="5265117" cy="1579920"/>
          </a:xfrm>
          <a:prstGeom prst="rect">
            <a:avLst/>
          </a:prstGeom>
          <a:noFill/>
        </p:spPr>
        <p:txBody>
          <a:bodyPr wrap="square" rtlCol="0">
            <a:spAutoFit/>
          </a:bodyPr>
          <a:lstStyle/>
          <a:p>
            <a:pPr marL="231775" indent="-231775">
              <a:lnSpc>
                <a:spcPts val="2900"/>
              </a:lnSpc>
              <a:buFont typeface="Wingdings" pitchFamily="2" charset="2"/>
              <a:buChar char="ü"/>
            </a:pPr>
            <a:r>
              <a:rPr lang="fa-IR" sz="1900" dirty="0" smtClean="0">
                <a:cs typeface="B Mitra" pitchFamily="2" charset="-78"/>
              </a:rPr>
              <a:t>ترویج </a:t>
            </a:r>
            <a:r>
              <a:rPr lang="fa-IR" sz="1900" dirty="0">
                <a:cs typeface="B Mitra" pitchFamily="2" charset="-78"/>
              </a:rPr>
              <a:t>تولید ملی و حمایت از کار و سرمایه ایرانی</a:t>
            </a:r>
          </a:p>
          <a:p>
            <a:pPr marL="231775" indent="-231775">
              <a:lnSpc>
                <a:spcPts val="2900"/>
              </a:lnSpc>
              <a:buFont typeface="Wingdings" pitchFamily="2" charset="2"/>
              <a:buChar char="ü"/>
            </a:pPr>
            <a:r>
              <a:rPr lang="fa-IR" sz="1900" dirty="0" err="1" smtClean="0">
                <a:cs typeface="B Mitra" pitchFamily="2" charset="-78"/>
              </a:rPr>
              <a:t>برنامه‌ریزی</a:t>
            </a:r>
            <a:r>
              <a:rPr lang="fa-IR" sz="1900" dirty="0" smtClean="0">
                <a:cs typeface="B Mitra" pitchFamily="2" charset="-78"/>
              </a:rPr>
              <a:t> </a:t>
            </a:r>
            <a:r>
              <a:rPr lang="fa-IR" sz="1900" dirty="0">
                <a:cs typeface="B Mitra" pitchFamily="2" charset="-78"/>
              </a:rPr>
              <a:t>مجلس و دولت بر اساس </a:t>
            </a:r>
            <a:r>
              <a:rPr lang="fa-IR" sz="1900" dirty="0" err="1">
                <a:cs typeface="B Mitra" pitchFamily="2" charset="-78"/>
              </a:rPr>
              <a:t>سیاست‌های</a:t>
            </a:r>
            <a:r>
              <a:rPr lang="fa-IR" sz="1900" dirty="0">
                <a:cs typeface="B Mitra" pitchFamily="2" charset="-78"/>
              </a:rPr>
              <a:t> تولید ملی</a:t>
            </a:r>
          </a:p>
          <a:p>
            <a:pPr marL="231775" indent="-231775">
              <a:lnSpc>
                <a:spcPts val="2900"/>
              </a:lnSpc>
              <a:buFont typeface="Wingdings" pitchFamily="2" charset="2"/>
              <a:buChar char="ü"/>
            </a:pPr>
            <a:r>
              <a:rPr lang="fa-IR" sz="1900" dirty="0" smtClean="0">
                <a:cs typeface="B Mitra" pitchFamily="2" charset="-78"/>
              </a:rPr>
              <a:t>حضور </a:t>
            </a:r>
            <a:r>
              <a:rPr lang="fa-IR" sz="1900" dirty="0" err="1">
                <a:cs typeface="B Mitra" pitchFamily="2" charset="-78"/>
              </a:rPr>
              <a:t>جهادی</a:t>
            </a:r>
            <a:r>
              <a:rPr lang="fa-IR" sz="1900" dirty="0">
                <a:cs typeface="B Mitra" pitchFamily="2" charset="-78"/>
              </a:rPr>
              <a:t> مردم هم در </a:t>
            </a:r>
            <a:r>
              <a:rPr lang="fa-IR" sz="1900">
                <a:cs typeface="B Mitra" pitchFamily="2" charset="-78"/>
              </a:rPr>
              <a:t>عرصه </a:t>
            </a:r>
            <a:r>
              <a:rPr lang="fa-IR" sz="1900" smtClean="0">
                <a:cs typeface="B Mitra" pitchFamily="2" charset="-78"/>
              </a:rPr>
              <a:t>سیاست </a:t>
            </a:r>
            <a:r>
              <a:rPr lang="fa-IR" sz="1900" dirty="0">
                <a:cs typeface="B Mitra" pitchFamily="2" charset="-78"/>
              </a:rPr>
              <a:t>و هم اقتصاد</a:t>
            </a:r>
          </a:p>
          <a:p>
            <a:pPr marL="231775" indent="-231775">
              <a:lnSpc>
                <a:spcPts val="2900"/>
              </a:lnSpc>
              <a:buFont typeface="Wingdings" pitchFamily="2" charset="2"/>
              <a:buChar char="ü"/>
            </a:pPr>
            <a:r>
              <a:rPr lang="fa-IR" sz="1900" dirty="0" smtClean="0">
                <a:cs typeface="B Mitra" pitchFamily="2" charset="-78"/>
              </a:rPr>
              <a:t>رقم </a:t>
            </a:r>
            <a:r>
              <a:rPr lang="fa-IR" sz="1900" dirty="0">
                <a:cs typeface="B Mitra" pitchFamily="2" charset="-78"/>
              </a:rPr>
              <a:t>خوردن آینده نیک با حضور مردم در میدان انتخابات 92</a:t>
            </a:r>
          </a:p>
        </p:txBody>
      </p:sp>
    </p:spTree>
    <p:extLst>
      <p:ext uri="{BB962C8B-B14F-4D97-AF65-F5344CB8AC3E}">
        <p14:creationId xmlns:p14="http://schemas.microsoft.com/office/powerpoint/2010/main" val="908024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2000"/>
                                        <p:tgtEl>
                                          <p:spTgt spid="5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2000"/>
                                        <p:tgtEl>
                                          <p:spTgt spid="5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2000"/>
                                        <p:tgtEl>
                                          <p:spTgt spid="4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fade">
                                      <p:cBhvr>
                                        <p:cTn id="16" dur="2000"/>
                                        <p:tgtEl>
                                          <p:spTgt spid="49"/>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2000"/>
                                        <p:tgtEl>
                                          <p:spTgt spid="5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Effect transition="in" filter="fade">
                                      <p:cBhvr>
                                        <p:cTn id="23" dur="2000"/>
                                        <p:tgtEl>
                                          <p:spTgt spid="9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fade">
                                      <p:cBhvr>
                                        <p:cTn id="26" dur="2000"/>
                                        <p:tgtEl>
                                          <p:spTgt spid="9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fade">
                                      <p:cBhvr>
                                        <p:cTn id="29" dur="2000"/>
                                        <p:tgtEl>
                                          <p:spTgt spid="53"/>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20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8"/>
                                        </p:tgtEl>
                                        <p:attrNameLst>
                                          <p:attrName>style.visibility</p:attrName>
                                        </p:attrNameLst>
                                      </p:cBhvr>
                                      <p:to>
                                        <p:strVal val="visible"/>
                                      </p:to>
                                    </p:set>
                                    <p:animEffect transition="in" filter="fade">
                                      <p:cBhvr>
                                        <p:cTn id="36" dur="2000"/>
                                        <p:tgtEl>
                                          <p:spTgt spid="9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fade">
                                      <p:cBhvr>
                                        <p:cTn id="39" dur="2000"/>
                                        <p:tgtEl>
                                          <p:spTgt spid="5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2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P spid="50" grpId="0" animBg="1"/>
      <p:bldP spid="51" grpId="0" animBg="1"/>
      <p:bldP spid="52" grpId="0" animBg="1"/>
      <p:bldP spid="53" grpId="0" animBg="1"/>
      <p:bldP spid="54" grpId="0"/>
      <p:bldP spid="56" grpId="0" animBg="1"/>
      <p:bldP spid="57" grpId="0"/>
      <p:bldP spid="94" grpId="0"/>
      <p:bldP spid="97" grpId="0"/>
      <p:bldP spid="9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453843" y="126170"/>
            <a:ext cx="2231902" cy="646331"/>
          </a:xfrm>
          <a:prstGeom prst="rect">
            <a:avLst/>
          </a:prstGeom>
          <a:noFill/>
        </p:spPr>
        <p:txBody>
          <a:bodyPr wrap="square" rtlCol="0">
            <a:spAutoFit/>
          </a:bodyPr>
          <a:lstStyle/>
          <a:p>
            <a:pPr algn="ctr"/>
            <a:r>
              <a:rPr lang="fa-IR"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۱۳۹1</a:t>
            </a:r>
            <a:endParaRPr lang="en-US" sz="48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pic>
        <p:nvPicPr>
          <p:cNvPr id="9" name="Pictur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615" y="1185744"/>
            <a:ext cx="1993392" cy="1438579"/>
          </a:xfrm>
          <a:prstGeom prst="rect">
            <a:avLst/>
          </a:prstGeom>
          <a:ln w="19050">
            <a:solidFill>
              <a:schemeClr val="tx1">
                <a:lumMod val="95000"/>
                <a:lumOff val="5000"/>
              </a:schemeClr>
            </a:solidFill>
          </a:ln>
        </p:spPr>
      </p:pic>
      <p:sp>
        <p:nvSpPr>
          <p:cNvPr id="47" name="Pentagon 46"/>
          <p:cNvSpPr/>
          <p:nvPr/>
        </p:nvSpPr>
        <p:spPr>
          <a:xfrm flipH="1">
            <a:off x="8477252" y="1244600"/>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48" name="Rectangle 47"/>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p:cNvSpPr txBox="1"/>
          <p:nvPr/>
        </p:nvSpPr>
        <p:spPr>
          <a:xfrm>
            <a:off x="2306105" y="1219200"/>
            <a:ext cx="4839030" cy="1363835"/>
          </a:xfrm>
          <a:prstGeom prst="rect">
            <a:avLst/>
          </a:prstGeom>
          <a:noFill/>
        </p:spPr>
        <p:txBody>
          <a:bodyPr wrap="square" rtlCol="0">
            <a:spAutoFit/>
          </a:bodyPr>
          <a:lstStyle/>
          <a:p>
            <a:pPr algn="ctr">
              <a:lnSpc>
                <a:spcPts val="2500"/>
              </a:lnSpc>
            </a:pPr>
            <a:r>
              <a:rPr lang="fa-IR" dirty="0">
                <a:cs typeface="B Mitra" pitchFamily="2" charset="-78"/>
              </a:rPr>
              <a:t>همه</a:t>
            </a:r>
            <a:r>
              <a:rPr lang="en-US" dirty="0">
                <a:cs typeface="B Mitra" pitchFamily="2" charset="-78"/>
              </a:rPr>
              <a:t>‌</a:t>
            </a:r>
            <a:r>
              <a:rPr lang="fa-IR" dirty="0">
                <a:cs typeface="B Mitra" pitchFamily="2" charset="-78"/>
              </a:rPr>
              <a:t>ى </a:t>
            </a:r>
            <a:r>
              <a:rPr lang="fa-IR" dirty="0" err="1">
                <a:cs typeface="B Mitra" pitchFamily="2" charset="-78"/>
              </a:rPr>
              <a:t>مسئولين</a:t>
            </a:r>
            <a:r>
              <a:rPr lang="fa-IR" dirty="0">
                <a:cs typeface="B Mitra" pitchFamily="2" charset="-78"/>
              </a:rPr>
              <a:t> </a:t>
            </a:r>
            <a:r>
              <a:rPr lang="fa-IR" dirty="0" err="1">
                <a:cs typeface="B Mitra" pitchFamily="2" charset="-78"/>
              </a:rPr>
              <a:t>كشور</a:t>
            </a:r>
            <a:r>
              <a:rPr lang="fa-IR" dirty="0">
                <a:cs typeface="B Mitra" pitchFamily="2" charset="-78"/>
              </a:rPr>
              <a:t>، همه</a:t>
            </a:r>
            <a:r>
              <a:rPr lang="en-US" dirty="0">
                <a:cs typeface="B Mitra" pitchFamily="2" charset="-78"/>
              </a:rPr>
              <a:t>‌</a:t>
            </a:r>
            <a:r>
              <a:rPr lang="fa-IR" dirty="0">
                <a:cs typeface="B Mitra" pitchFamily="2" charset="-78"/>
              </a:rPr>
              <a:t>ى دست</a:t>
            </a:r>
            <a:r>
              <a:rPr lang="en-US" dirty="0">
                <a:cs typeface="B Mitra" pitchFamily="2" charset="-78"/>
              </a:rPr>
              <a:t>‌</a:t>
            </a:r>
            <a:r>
              <a:rPr lang="fa-IR" dirty="0" err="1">
                <a:cs typeface="B Mitra" pitchFamily="2" charset="-78"/>
              </a:rPr>
              <a:t>اندركاران</a:t>
            </a:r>
            <a:r>
              <a:rPr lang="fa-IR" dirty="0">
                <a:cs typeface="B Mitra" pitchFamily="2" charset="-78"/>
              </a:rPr>
              <a:t> عرصه</a:t>
            </a:r>
            <a:r>
              <a:rPr lang="en-US" dirty="0">
                <a:cs typeface="B Mitra" pitchFamily="2" charset="-78"/>
              </a:rPr>
              <a:t>‌</a:t>
            </a:r>
            <a:r>
              <a:rPr lang="fa-IR" dirty="0">
                <a:cs typeface="B Mitra" pitchFamily="2" charset="-78"/>
              </a:rPr>
              <a:t>ى </a:t>
            </a:r>
            <a:r>
              <a:rPr lang="fa-IR" dirty="0" err="1">
                <a:cs typeface="B Mitra" pitchFamily="2" charset="-78"/>
              </a:rPr>
              <a:t>اقتصادى</a:t>
            </a:r>
            <a:r>
              <a:rPr lang="fa-IR" dirty="0">
                <a:cs typeface="B Mitra" pitchFamily="2" charset="-78"/>
              </a:rPr>
              <a:t> و همه</a:t>
            </a:r>
            <a:r>
              <a:rPr lang="en-US" dirty="0">
                <a:cs typeface="B Mitra" pitchFamily="2" charset="-78"/>
              </a:rPr>
              <a:t>‌</a:t>
            </a:r>
            <a:r>
              <a:rPr lang="fa-IR" dirty="0">
                <a:cs typeface="B Mitra" pitchFamily="2" charset="-78"/>
              </a:rPr>
              <a:t>ى مردم </a:t>
            </a:r>
            <a:r>
              <a:rPr lang="fa-IR" dirty="0" err="1">
                <a:cs typeface="B Mitra" pitchFamily="2" charset="-78"/>
              </a:rPr>
              <a:t>عزيزمان</a:t>
            </a:r>
            <a:r>
              <a:rPr lang="fa-IR" dirty="0">
                <a:cs typeface="B Mitra" pitchFamily="2" charset="-78"/>
              </a:rPr>
              <a:t> را دعوت </a:t>
            </a:r>
            <a:r>
              <a:rPr lang="fa-IR" dirty="0" err="1">
                <a:cs typeface="B Mitra" pitchFamily="2" charset="-78"/>
              </a:rPr>
              <a:t>ميكنم</a:t>
            </a:r>
            <a:r>
              <a:rPr lang="fa-IR" dirty="0">
                <a:cs typeface="B Mitra" pitchFamily="2" charset="-78"/>
              </a:rPr>
              <a:t>، به </a:t>
            </a:r>
            <a:r>
              <a:rPr lang="fa-IR" dirty="0" err="1">
                <a:cs typeface="B Mitra" pitchFamily="2" charset="-78"/>
              </a:rPr>
              <a:t>اين</a:t>
            </a:r>
            <a:r>
              <a:rPr lang="fa-IR" dirty="0">
                <a:cs typeface="B Mitra" pitchFamily="2" charset="-78"/>
              </a:rPr>
              <a:t> </a:t>
            </a:r>
            <a:r>
              <a:rPr lang="fa-IR" dirty="0" err="1">
                <a:cs typeface="B Mitra" pitchFamily="2" charset="-78"/>
              </a:rPr>
              <a:t>كه</a:t>
            </a:r>
            <a:endParaRPr lang="fa-IR" dirty="0">
              <a:cs typeface="B Mitra" pitchFamily="2" charset="-78"/>
            </a:endParaRPr>
          </a:p>
          <a:p>
            <a:pPr algn="ctr">
              <a:lnSpc>
                <a:spcPts val="2500"/>
              </a:lnSpc>
            </a:pPr>
            <a:r>
              <a:rPr lang="fa-IR" dirty="0">
                <a:cs typeface="B Mitra" pitchFamily="2" charset="-78"/>
              </a:rPr>
              <a:t> امسال را سال رونق </a:t>
            </a:r>
            <a:r>
              <a:rPr lang="fa-IR" dirty="0" err="1">
                <a:cs typeface="B Mitra" pitchFamily="2" charset="-78"/>
              </a:rPr>
              <a:t>توليد</a:t>
            </a:r>
            <a:r>
              <a:rPr lang="fa-IR" dirty="0">
                <a:cs typeface="B Mitra" pitchFamily="2" charset="-78"/>
              </a:rPr>
              <a:t> </a:t>
            </a:r>
            <a:r>
              <a:rPr lang="fa-IR" dirty="0" err="1">
                <a:cs typeface="B Mitra" pitchFamily="2" charset="-78"/>
              </a:rPr>
              <a:t>داخلى</a:t>
            </a:r>
            <a:r>
              <a:rPr lang="fa-IR" dirty="0">
                <a:cs typeface="B Mitra" pitchFamily="2" charset="-78"/>
              </a:rPr>
              <a:t> قرار بدهند. </a:t>
            </a:r>
            <a:r>
              <a:rPr lang="fa-IR" dirty="0" err="1">
                <a:cs typeface="B Mitra" pitchFamily="2" charset="-78"/>
              </a:rPr>
              <a:t>بنابراين</a:t>
            </a:r>
            <a:r>
              <a:rPr lang="fa-IR" dirty="0">
                <a:cs typeface="B Mitra" pitchFamily="2" charset="-78"/>
              </a:rPr>
              <a:t> </a:t>
            </a:r>
          </a:p>
          <a:p>
            <a:pPr algn="ctr">
              <a:lnSpc>
                <a:spcPts val="2500"/>
              </a:lnSpc>
            </a:pPr>
            <a:r>
              <a:rPr lang="fa-IR" dirty="0">
                <a:cs typeface="B Mitra" pitchFamily="2" charset="-78"/>
              </a:rPr>
              <a:t>شعار امسال، </a:t>
            </a:r>
            <a:r>
              <a:rPr lang="fa-IR" sz="1600" b="1" dirty="0">
                <a:cs typeface="B Mitra" pitchFamily="2" charset="-78"/>
              </a:rPr>
              <a:t>«</a:t>
            </a:r>
            <a:r>
              <a:rPr lang="fa-IR" sz="1600" b="1" dirty="0" err="1">
                <a:cs typeface="B Mitra" pitchFamily="2" charset="-78"/>
              </a:rPr>
              <a:t>توليد</a:t>
            </a:r>
            <a:r>
              <a:rPr lang="fa-IR" sz="1600" b="1" dirty="0">
                <a:cs typeface="B Mitra" pitchFamily="2" charset="-78"/>
              </a:rPr>
              <a:t> </a:t>
            </a:r>
            <a:r>
              <a:rPr lang="fa-IR" sz="1600" b="1" dirty="0" err="1">
                <a:cs typeface="B Mitra" pitchFamily="2" charset="-78"/>
              </a:rPr>
              <a:t>ملى</a:t>
            </a:r>
            <a:r>
              <a:rPr lang="fa-IR" sz="1600" b="1" dirty="0">
                <a:cs typeface="B Mitra" pitchFamily="2" charset="-78"/>
              </a:rPr>
              <a:t>، </a:t>
            </a:r>
            <a:r>
              <a:rPr lang="fa-IR" sz="1600" b="1" dirty="0" err="1">
                <a:cs typeface="B Mitra" pitchFamily="2" charset="-78"/>
              </a:rPr>
              <a:t>حمايت</a:t>
            </a:r>
            <a:r>
              <a:rPr lang="fa-IR" sz="1600" b="1" dirty="0">
                <a:cs typeface="B Mitra" pitchFamily="2" charset="-78"/>
              </a:rPr>
              <a:t> از </a:t>
            </a:r>
            <a:r>
              <a:rPr lang="fa-IR" sz="1600" b="1" dirty="0" err="1">
                <a:cs typeface="B Mitra" pitchFamily="2" charset="-78"/>
              </a:rPr>
              <a:t>كار</a:t>
            </a:r>
            <a:r>
              <a:rPr lang="fa-IR" sz="1600" b="1" dirty="0">
                <a:cs typeface="B Mitra" pitchFamily="2" charset="-78"/>
              </a:rPr>
              <a:t> و </a:t>
            </a:r>
            <a:r>
              <a:rPr lang="fa-IR" sz="1600" b="1" dirty="0" err="1">
                <a:cs typeface="B Mitra" pitchFamily="2" charset="-78"/>
              </a:rPr>
              <a:t>سرمايه</a:t>
            </a:r>
            <a:r>
              <a:rPr lang="en-US" sz="1600" b="1" dirty="0">
                <a:cs typeface="B Mitra" pitchFamily="2" charset="-78"/>
              </a:rPr>
              <a:t>‌</a:t>
            </a:r>
            <a:r>
              <a:rPr lang="fa-IR" sz="1600" b="1" dirty="0">
                <a:cs typeface="B Mitra" pitchFamily="2" charset="-78"/>
              </a:rPr>
              <a:t>ى </a:t>
            </a:r>
            <a:r>
              <a:rPr lang="fa-IR" sz="1600" b="1" dirty="0" err="1">
                <a:cs typeface="B Mitra" pitchFamily="2" charset="-78"/>
              </a:rPr>
              <a:t>ايرانى</a:t>
            </a:r>
            <a:r>
              <a:rPr lang="fa-IR" sz="1600" b="1" dirty="0">
                <a:cs typeface="B Mitra" pitchFamily="2" charset="-78"/>
              </a:rPr>
              <a:t>» </a:t>
            </a:r>
            <a:r>
              <a:rPr lang="fa-IR" dirty="0">
                <a:cs typeface="B Mitra" pitchFamily="2" charset="-78"/>
              </a:rPr>
              <a:t>است</a:t>
            </a:r>
            <a:r>
              <a:rPr lang="fa-IR" dirty="0" smtClean="0">
                <a:cs typeface="B Mitra" pitchFamily="2" charset="-78"/>
              </a:rPr>
              <a:t>.</a:t>
            </a:r>
            <a:endParaRPr lang="en-US" dirty="0">
              <a:cs typeface="B Mitra" pitchFamily="2" charset="-78"/>
            </a:endParaRPr>
          </a:p>
        </p:txBody>
      </p:sp>
      <p:sp>
        <p:nvSpPr>
          <p:cNvPr id="50"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ahamiat"/>
          <p:cNvSpPr/>
          <p:nvPr/>
        </p:nvSpPr>
        <p:spPr>
          <a:xfrm>
            <a:off x="40209" y="4504340"/>
            <a:ext cx="480062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ame 51"/>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3"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4" name="TextBox 53"/>
          <p:cNvSpPr txBox="1"/>
          <p:nvPr/>
        </p:nvSpPr>
        <p:spPr>
          <a:xfrm>
            <a:off x="4418380" y="4932566"/>
            <a:ext cx="1459390" cy="646331"/>
          </a:xfrm>
          <a:prstGeom prst="rect">
            <a:avLst/>
          </a:prstGeom>
          <a:noFill/>
        </p:spPr>
        <p:txBody>
          <a:bodyPr wrap="square" rtlCol="0">
            <a:spAutoFit/>
          </a:bodyPr>
          <a:lstStyle/>
          <a:p>
            <a:r>
              <a:rPr lang="fa-IR" sz="3600" dirty="0" smtClean="0">
                <a:cs typeface="B Mitra" pitchFamily="2" charset="-78"/>
              </a:rPr>
              <a:t>هدف</a:t>
            </a:r>
            <a:endParaRPr lang="en-US" sz="2800" dirty="0">
              <a:cs typeface="B Mitra" pitchFamily="2" charset="-78"/>
            </a:endParaRPr>
          </a:p>
        </p:txBody>
      </p:sp>
      <p:sp>
        <p:nvSpPr>
          <p:cNvPr id="56" name="Frame 55"/>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7" name="TextBox 56"/>
          <p:cNvSpPr txBox="1"/>
          <p:nvPr/>
        </p:nvSpPr>
        <p:spPr>
          <a:xfrm>
            <a:off x="6684275" y="1580698"/>
            <a:ext cx="1459390" cy="646331"/>
          </a:xfrm>
          <a:prstGeom prst="rect">
            <a:avLst/>
          </a:prstGeom>
          <a:noFill/>
        </p:spPr>
        <p:txBody>
          <a:bodyPr wrap="square" rtlCol="0">
            <a:spAutoFit/>
          </a:bodyPr>
          <a:lstStyle/>
          <a:p>
            <a:r>
              <a:rPr lang="fa-IR" sz="3600" dirty="0" smtClean="0">
                <a:cs typeface="B Mitra" pitchFamily="2" charset="-78"/>
              </a:rPr>
              <a:t>پیام</a:t>
            </a:r>
            <a:endParaRPr lang="en-US" sz="2400" dirty="0">
              <a:cs typeface="B Mitra" pitchFamily="2" charset="-78"/>
            </a:endParaRPr>
          </a:p>
        </p:txBody>
      </p:sp>
      <p:sp>
        <p:nvSpPr>
          <p:cNvPr id="94" name="TextBox 93"/>
          <p:cNvSpPr txBox="1"/>
          <p:nvPr/>
        </p:nvSpPr>
        <p:spPr>
          <a:xfrm>
            <a:off x="5301695" y="3198570"/>
            <a:ext cx="1687783" cy="646331"/>
          </a:xfrm>
          <a:prstGeom prst="rect">
            <a:avLst/>
          </a:prstGeom>
          <a:noFill/>
        </p:spPr>
        <p:txBody>
          <a:bodyPr wrap="square" rtlCol="0">
            <a:spAutoFit/>
          </a:bodyPr>
          <a:lstStyle/>
          <a:p>
            <a:r>
              <a:rPr lang="fa-IR" sz="3600" dirty="0" smtClean="0">
                <a:cs typeface="B Mitra" pitchFamily="2" charset="-78"/>
              </a:rPr>
              <a:t>علت</a:t>
            </a:r>
            <a:endParaRPr lang="en-US" sz="2800" dirty="0">
              <a:cs typeface="B Mitra" pitchFamily="2" charset="-78"/>
            </a:endParaRPr>
          </a:p>
        </p:txBody>
      </p:sp>
      <p:sp>
        <p:nvSpPr>
          <p:cNvPr id="97" name="TextBox 96"/>
          <p:cNvSpPr txBox="1"/>
          <p:nvPr/>
        </p:nvSpPr>
        <p:spPr>
          <a:xfrm>
            <a:off x="1066800" y="2819400"/>
            <a:ext cx="4919471" cy="1438855"/>
          </a:xfrm>
          <a:prstGeom prst="rect">
            <a:avLst/>
          </a:prstGeom>
          <a:noFill/>
        </p:spPr>
        <p:txBody>
          <a:bodyPr wrap="square" rtlCol="0">
            <a:spAutoFit/>
          </a:bodyPr>
          <a:lstStyle/>
          <a:p>
            <a:pPr marL="342900" indent="-342900">
              <a:lnSpc>
                <a:spcPct val="150000"/>
              </a:lnSpc>
              <a:buFont typeface="Wingdings" pitchFamily="2" charset="2"/>
              <a:buChar char="ü"/>
            </a:pPr>
            <a:r>
              <a:rPr lang="fa-IR" sz="2000" dirty="0">
                <a:cs typeface="B Mitra" pitchFamily="2" charset="-78"/>
              </a:rPr>
              <a:t>مجاهدت اقتصادی برای ملت ایران ضرورت دارد و یک بخش مهم از جهاد اقتصادی برمیگردد به تولید داخلی</a:t>
            </a:r>
            <a:endParaRPr lang="en-US" sz="2000" dirty="0">
              <a:cs typeface="B Mitra" pitchFamily="2" charset="-78"/>
            </a:endParaRPr>
          </a:p>
          <a:p>
            <a:pPr marL="342900" indent="-342900">
              <a:lnSpc>
                <a:spcPct val="150000"/>
              </a:lnSpc>
              <a:buFont typeface="Wingdings" pitchFamily="2" charset="2"/>
              <a:buChar char="ü"/>
            </a:pPr>
            <a:r>
              <a:rPr lang="fa-IR" sz="2000" dirty="0">
                <a:cs typeface="B Mitra" pitchFamily="2" charset="-78"/>
              </a:rPr>
              <a:t>اقتصاد؛ عرصه چالش مهم ما در سال جدید</a:t>
            </a:r>
            <a:endParaRPr lang="en-US" sz="1400" dirty="0"/>
          </a:p>
        </p:txBody>
      </p:sp>
      <p:sp>
        <p:nvSpPr>
          <p:cNvPr id="98" name="TextBox vasat"/>
          <p:cNvSpPr txBox="1"/>
          <p:nvPr/>
        </p:nvSpPr>
        <p:spPr>
          <a:xfrm>
            <a:off x="-463295" y="4495800"/>
            <a:ext cx="5265117" cy="1563890"/>
          </a:xfrm>
          <a:prstGeom prst="rect">
            <a:avLst/>
          </a:prstGeom>
          <a:noFill/>
        </p:spPr>
        <p:txBody>
          <a:bodyPr wrap="square" rtlCol="0">
            <a:spAutoFit/>
          </a:bodyPr>
          <a:lstStyle/>
          <a:p>
            <a:pPr marL="231775" indent="-231775">
              <a:lnSpc>
                <a:spcPts val="2900"/>
              </a:lnSpc>
              <a:buFont typeface="Wingdings" pitchFamily="2" charset="2"/>
              <a:buChar char="ü"/>
            </a:pPr>
            <a:r>
              <a:rPr lang="fa-IR" sz="1900" dirty="0">
                <a:cs typeface="B Mitra" pitchFamily="2" charset="-78"/>
              </a:rPr>
              <a:t>ناکامی </a:t>
            </a:r>
            <a:r>
              <a:rPr lang="fa-IR" sz="1900" dirty="0" err="1">
                <a:cs typeface="B Mitra" pitchFamily="2" charset="-78"/>
              </a:rPr>
              <a:t>تلاش‌های</a:t>
            </a:r>
            <a:r>
              <a:rPr lang="fa-IR" sz="1900" dirty="0">
                <a:cs typeface="B Mitra" pitchFamily="2" charset="-78"/>
              </a:rPr>
              <a:t> دشمن و غلبه بر </a:t>
            </a:r>
            <a:r>
              <a:rPr lang="fa-IR" sz="1900" dirty="0" err="1">
                <a:cs typeface="B Mitra" pitchFamily="2" charset="-78"/>
              </a:rPr>
              <a:t>چالش‌ها</a:t>
            </a:r>
            <a:r>
              <a:rPr lang="fa-IR" sz="1900" dirty="0">
                <a:cs typeface="B Mitra" pitchFamily="2" charset="-78"/>
              </a:rPr>
              <a:t> و کید و مکر بدخواهان</a:t>
            </a:r>
          </a:p>
          <a:p>
            <a:pPr marL="231775" indent="-231775">
              <a:lnSpc>
                <a:spcPts val="2900"/>
              </a:lnSpc>
              <a:buFont typeface="Wingdings" pitchFamily="2" charset="2"/>
              <a:buChar char="ü"/>
            </a:pPr>
            <a:r>
              <a:rPr lang="fa-IR" sz="1900" dirty="0">
                <a:cs typeface="B Mitra" pitchFamily="2" charset="-78"/>
              </a:rPr>
              <a:t>حل مشکلات تولید داخلی و پیشرفت در این زمینه</a:t>
            </a:r>
          </a:p>
          <a:p>
            <a:pPr marL="231775" indent="-231775">
              <a:lnSpc>
                <a:spcPts val="2900"/>
              </a:lnSpc>
              <a:buFont typeface="Wingdings" pitchFamily="2" charset="2"/>
              <a:buChar char="ü"/>
            </a:pPr>
            <a:r>
              <a:rPr lang="fa-IR" sz="1900" dirty="0">
                <a:cs typeface="B Mitra" pitchFamily="2" charset="-78"/>
              </a:rPr>
              <a:t>حل مسئله تورم و اشتغال با </a:t>
            </a:r>
            <a:r>
              <a:rPr lang="fa-IR" sz="1900" dirty="0" err="1">
                <a:cs typeface="B Mitra" pitchFamily="2" charset="-78"/>
              </a:rPr>
              <a:t>رونق‌بخشی</a:t>
            </a:r>
            <a:r>
              <a:rPr lang="fa-IR" sz="1900" dirty="0">
                <a:cs typeface="B Mitra" pitchFamily="2" charset="-78"/>
              </a:rPr>
              <a:t> به تولید</a:t>
            </a:r>
          </a:p>
          <a:p>
            <a:pPr marL="231775" indent="-231775">
              <a:lnSpc>
                <a:spcPts val="2900"/>
              </a:lnSpc>
              <a:buFont typeface="Wingdings" pitchFamily="2" charset="2"/>
              <a:buChar char="ü"/>
            </a:pPr>
            <a:r>
              <a:rPr lang="fa-IR" sz="1900" dirty="0">
                <a:cs typeface="B Mitra" pitchFamily="2" charset="-78"/>
              </a:rPr>
              <a:t>استحکام اقتصاد داخلی با ایجاد فرهنگ مصرف کالای تولید داخلی</a:t>
            </a:r>
            <a:endParaRPr lang="en-US" sz="1900" dirty="0">
              <a:cs typeface="B Mitra" pitchFamily="2" charset="-78"/>
            </a:endParaRPr>
          </a:p>
        </p:txBody>
      </p:sp>
    </p:spTree>
    <p:extLst>
      <p:ext uri="{BB962C8B-B14F-4D97-AF65-F5344CB8AC3E}">
        <p14:creationId xmlns:p14="http://schemas.microsoft.com/office/powerpoint/2010/main" val="2658842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2000"/>
                                        <p:tgtEl>
                                          <p:spTgt spid="5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2000"/>
                                        <p:tgtEl>
                                          <p:spTgt spid="5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2000"/>
                                        <p:tgtEl>
                                          <p:spTgt spid="4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fade">
                                      <p:cBhvr>
                                        <p:cTn id="16" dur="2000"/>
                                        <p:tgtEl>
                                          <p:spTgt spid="49"/>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2000"/>
                                        <p:tgtEl>
                                          <p:spTgt spid="5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Effect transition="in" filter="fade">
                                      <p:cBhvr>
                                        <p:cTn id="23" dur="2000"/>
                                        <p:tgtEl>
                                          <p:spTgt spid="9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fade">
                                      <p:cBhvr>
                                        <p:cTn id="26" dur="2000"/>
                                        <p:tgtEl>
                                          <p:spTgt spid="9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fade">
                                      <p:cBhvr>
                                        <p:cTn id="29" dur="2000"/>
                                        <p:tgtEl>
                                          <p:spTgt spid="53"/>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20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8"/>
                                        </p:tgtEl>
                                        <p:attrNameLst>
                                          <p:attrName>style.visibility</p:attrName>
                                        </p:attrNameLst>
                                      </p:cBhvr>
                                      <p:to>
                                        <p:strVal val="visible"/>
                                      </p:to>
                                    </p:set>
                                    <p:animEffect transition="in" filter="fade">
                                      <p:cBhvr>
                                        <p:cTn id="36" dur="2000"/>
                                        <p:tgtEl>
                                          <p:spTgt spid="9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fade">
                                      <p:cBhvr>
                                        <p:cTn id="39" dur="2000"/>
                                        <p:tgtEl>
                                          <p:spTgt spid="5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2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P spid="50" grpId="0" animBg="1"/>
      <p:bldP spid="51" grpId="0" animBg="1"/>
      <p:bldP spid="52" grpId="0" animBg="1"/>
      <p:bldP spid="53" grpId="0" animBg="1"/>
      <p:bldP spid="54" grpId="0"/>
      <p:bldP spid="56" grpId="0" animBg="1"/>
      <p:bldP spid="57" grpId="0"/>
      <p:bldP spid="94" grpId="0"/>
      <p:bldP spid="97" grpId="0"/>
      <p:bldP spid="9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453843" y="126170"/>
            <a:ext cx="2231902" cy="646331"/>
          </a:xfrm>
          <a:prstGeom prst="rect">
            <a:avLst/>
          </a:prstGeom>
          <a:noFill/>
        </p:spPr>
        <p:txBody>
          <a:bodyPr wrap="square" rtlCol="0">
            <a:spAutoFit/>
          </a:bodyPr>
          <a:lstStyle/>
          <a:p>
            <a:pPr algn="ctr"/>
            <a:r>
              <a:rPr lang="fa-IR" sz="3600" b="1" dirty="0" smtClean="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۱۳۹۰</a:t>
            </a:r>
            <a:endParaRPr lang="en-US" sz="48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pic>
        <p:nvPicPr>
          <p:cNvPr id="9" name="Pictur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615" y="1185744"/>
            <a:ext cx="1993392" cy="1438579"/>
          </a:xfrm>
          <a:prstGeom prst="rect">
            <a:avLst/>
          </a:prstGeom>
          <a:ln w="19050">
            <a:solidFill>
              <a:schemeClr val="tx1">
                <a:lumMod val="95000"/>
                <a:lumOff val="5000"/>
              </a:schemeClr>
            </a:solidFill>
          </a:ln>
        </p:spPr>
      </p:pic>
      <p:sp>
        <p:nvSpPr>
          <p:cNvPr id="47" name="Pentagon 46"/>
          <p:cNvSpPr/>
          <p:nvPr/>
        </p:nvSpPr>
        <p:spPr>
          <a:xfrm flipH="1">
            <a:off x="8477252" y="1453046"/>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48" name="Rectangle 47"/>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p:cNvSpPr txBox="1"/>
          <p:nvPr/>
        </p:nvSpPr>
        <p:spPr>
          <a:xfrm>
            <a:off x="2306105" y="1336376"/>
            <a:ext cx="4839030" cy="1231106"/>
          </a:xfrm>
          <a:prstGeom prst="rect">
            <a:avLst/>
          </a:prstGeom>
          <a:noFill/>
        </p:spPr>
        <p:txBody>
          <a:bodyPr wrap="square" rtlCol="0">
            <a:spAutoFit/>
          </a:bodyPr>
          <a:lstStyle/>
          <a:p>
            <a:pPr algn="ctr"/>
            <a:r>
              <a:rPr lang="ar-SA" dirty="0">
                <a:cs typeface="B Mitra" pitchFamily="2" charset="-78"/>
              </a:rPr>
              <a:t>من این سال را</a:t>
            </a:r>
            <a:r>
              <a:rPr lang="fa-IR" dirty="0">
                <a:cs typeface="B Mitra" pitchFamily="2" charset="-78"/>
              </a:rPr>
              <a:t> </a:t>
            </a:r>
            <a:r>
              <a:rPr lang="fa-IR" b="1" dirty="0">
                <a:cs typeface="B Mitra" pitchFamily="2" charset="-78"/>
              </a:rPr>
              <a:t>«</a:t>
            </a:r>
            <a:r>
              <a:rPr lang="ar-SA" b="1" dirty="0">
                <a:cs typeface="B Mitra" pitchFamily="2" charset="-78"/>
              </a:rPr>
              <a:t>سال جهاد اقتصادی</a:t>
            </a:r>
            <a:r>
              <a:rPr lang="fa-IR" b="1" dirty="0">
                <a:cs typeface="B Mitra" pitchFamily="2" charset="-78"/>
              </a:rPr>
              <a:t>»</a:t>
            </a:r>
            <a:r>
              <a:rPr lang="fa-IR" dirty="0">
                <a:cs typeface="B Mitra" pitchFamily="2" charset="-78"/>
              </a:rPr>
              <a:t> </a:t>
            </a:r>
            <a:r>
              <a:rPr lang="ar-SA" dirty="0">
                <a:cs typeface="B Mitra" pitchFamily="2" charset="-78"/>
              </a:rPr>
              <a:t>نامگذاری میكنم و از مسئولان كشور، چه در دولت، چه در مجلس، چه در بخشهای دیگری كه مربوط به مسائل اقتصادی میشوند و همچنین از ملت عزیزمان انتظار دارم كه در عرصه‌ی اقتصادی با حركتِ جهادگونه كار كنند، مجاهدت كنند</a:t>
            </a:r>
            <a:r>
              <a:rPr lang="fa-IR" dirty="0">
                <a:cs typeface="B Mitra" pitchFamily="2" charset="-78"/>
              </a:rPr>
              <a:t>.</a:t>
            </a:r>
            <a:r>
              <a:rPr lang="en-US" sz="2000" dirty="0">
                <a:cs typeface="B Mitra" pitchFamily="2" charset="-78"/>
              </a:rPr>
              <a:t> </a:t>
            </a:r>
            <a:endParaRPr lang="en-US" dirty="0">
              <a:cs typeface="B Mitra" pitchFamily="2" charset="-78"/>
            </a:endParaRPr>
          </a:p>
        </p:txBody>
      </p:sp>
      <p:sp>
        <p:nvSpPr>
          <p:cNvPr id="50"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ahamiat"/>
          <p:cNvSpPr/>
          <p:nvPr/>
        </p:nvSpPr>
        <p:spPr>
          <a:xfrm>
            <a:off x="40209" y="4504340"/>
            <a:ext cx="480062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Frame 51"/>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3"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4" name="TextBox 53"/>
          <p:cNvSpPr txBox="1"/>
          <p:nvPr/>
        </p:nvSpPr>
        <p:spPr>
          <a:xfrm>
            <a:off x="4418380" y="4932566"/>
            <a:ext cx="1459390" cy="646331"/>
          </a:xfrm>
          <a:prstGeom prst="rect">
            <a:avLst/>
          </a:prstGeom>
          <a:noFill/>
        </p:spPr>
        <p:txBody>
          <a:bodyPr wrap="square" rtlCol="0">
            <a:spAutoFit/>
          </a:bodyPr>
          <a:lstStyle/>
          <a:p>
            <a:r>
              <a:rPr lang="fa-IR" sz="3600" dirty="0" smtClean="0">
                <a:cs typeface="B Mitra" pitchFamily="2" charset="-78"/>
              </a:rPr>
              <a:t>هدف</a:t>
            </a:r>
            <a:endParaRPr lang="en-US" sz="2800" dirty="0">
              <a:cs typeface="B Mitra" pitchFamily="2" charset="-78"/>
            </a:endParaRPr>
          </a:p>
        </p:txBody>
      </p:sp>
      <p:sp>
        <p:nvSpPr>
          <p:cNvPr id="56" name="Frame 55"/>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7" name="TextBox 56"/>
          <p:cNvSpPr txBox="1"/>
          <p:nvPr/>
        </p:nvSpPr>
        <p:spPr>
          <a:xfrm>
            <a:off x="6684275" y="1580698"/>
            <a:ext cx="1459390" cy="646331"/>
          </a:xfrm>
          <a:prstGeom prst="rect">
            <a:avLst/>
          </a:prstGeom>
          <a:noFill/>
        </p:spPr>
        <p:txBody>
          <a:bodyPr wrap="square" rtlCol="0">
            <a:spAutoFit/>
          </a:bodyPr>
          <a:lstStyle/>
          <a:p>
            <a:r>
              <a:rPr lang="fa-IR" sz="3600" dirty="0" smtClean="0">
                <a:cs typeface="B Mitra" pitchFamily="2" charset="-78"/>
              </a:rPr>
              <a:t>پیام</a:t>
            </a:r>
            <a:endParaRPr lang="en-US" sz="2400" dirty="0">
              <a:cs typeface="B Mitra" pitchFamily="2" charset="-78"/>
            </a:endParaRPr>
          </a:p>
        </p:txBody>
      </p:sp>
      <p:sp>
        <p:nvSpPr>
          <p:cNvPr id="94" name="TextBox 93"/>
          <p:cNvSpPr txBox="1"/>
          <p:nvPr/>
        </p:nvSpPr>
        <p:spPr>
          <a:xfrm>
            <a:off x="5301695" y="3198570"/>
            <a:ext cx="1687783" cy="646331"/>
          </a:xfrm>
          <a:prstGeom prst="rect">
            <a:avLst/>
          </a:prstGeom>
          <a:noFill/>
        </p:spPr>
        <p:txBody>
          <a:bodyPr wrap="square" rtlCol="0">
            <a:spAutoFit/>
          </a:bodyPr>
          <a:lstStyle/>
          <a:p>
            <a:r>
              <a:rPr lang="fa-IR" sz="3600" dirty="0" smtClean="0">
                <a:cs typeface="B Mitra" pitchFamily="2" charset="-78"/>
              </a:rPr>
              <a:t>علت</a:t>
            </a:r>
            <a:endParaRPr lang="en-US" sz="2800" dirty="0">
              <a:cs typeface="B Mitra" pitchFamily="2" charset="-78"/>
            </a:endParaRPr>
          </a:p>
        </p:txBody>
      </p:sp>
      <p:sp>
        <p:nvSpPr>
          <p:cNvPr id="97" name="TextBox 96"/>
          <p:cNvSpPr txBox="1"/>
          <p:nvPr/>
        </p:nvSpPr>
        <p:spPr>
          <a:xfrm>
            <a:off x="1073513" y="3059575"/>
            <a:ext cx="4919471" cy="1015663"/>
          </a:xfrm>
          <a:prstGeom prst="rect">
            <a:avLst/>
          </a:prstGeom>
          <a:noFill/>
        </p:spPr>
        <p:txBody>
          <a:bodyPr wrap="square" rtlCol="0">
            <a:spAutoFit/>
          </a:bodyPr>
          <a:lstStyle/>
          <a:p>
            <a:pPr marL="342900" indent="-342900">
              <a:lnSpc>
                <a:spcPct val="150000"/>
              </a:lnSpc>
              <a:buFont typeface="Wingdings" pitchFamily="2" charset="2"/>
              <a:buChar char="ü"/>
            </a:pPr>
            <a:r>
              <a:rPr lang="fa-IR" sz="2000" smtClean="0">
                <a:cs typeface="B Mitra" pitchFamily="2" charset="-78"/>
              </a:rPr>
              <a:t>برنامه </a:t>
            </a:r>
            <a:r>
              <a:rPr lang="fa-IR" sz="2000">
                <a:cs typeface="B Mitra" pitchFamily="2" charset="-78"/>
              </a:rPr>
              <a:t>دشمن برای ضربه زدن به ملت ایران به‌وسیله تحریم</a:t>
            </a:r>
            <a:endParaRPr lang="en-US" sz="2000">
              <a:cs typeface="B Mitra" pitchFamily="2" charset="-78"/>
            </a:endParaRPr>
          </a:p>
          <a:p>
            <a:pPr marL="285750" indent="-285750">
              <a:lnSpc>
                <a:spcPct val="150000"/>
              </a:lnSpc>
              <a:buFont typeface="Wingdings" pitchFamily="2" charset="2"/>
              <a:buChar char="ü"/>
            </a:pPr>
            <a:r>
              <a:rPr lang="fa-IR" sz="2000" smtClean="0">
                <a:cs typeface="B Mitra" pitchFamily="2" charset="-78"/>
              </a:rPr>
              <a:t>محوریت </a:t>
            </a:r>
            <a:r>
              <a:rPr lang="fa-IR" sz="2000">
                <a:cs typeface="B Mitra" pitchFamily="2" charset="-78"/>
              </a:rPr>
              <a:t>مسائل اقتصادی در اساسی‌ترین مسائل </a:t>
            </a:r>
            <a:r>
              <a:rPr lang="fa-IR" sz="2000" smtClean="0">
                <a:cs typeface="B Mitra" pitchFamily="2" charset="-78"/>
              </a:rPr>
              <a:t>کشور</a:t>
            </a:r>
            <a:endParaRPr lang="en-US" sz="1400"/>
          </a:p>
        </p:txBody>
      </p:sp>
      <p:sp>
        <p:nvSpPr>
          <p:cNvPr id="98" name="TextBox vasat"/>
          <p:cNvSpPr txBox="1"/>
          <p:nvPr/>
        </p:nvSpPr>
        <p:spPr>
          <a:xfrm>
            <a:off x="-463295" y="4546985"/>
            <a:ext cx="5265117" cy="1477328"/>
          </a:xfrm>
          <a:prstGeom prst="rect">
            <a:avLst/>
          </a:prstGeom>
          <a:noFill/>
        </p:spPr>
        <p:txBody>
          <a:bodyPr wrap="square" rtlCol="0">
            <a:spAutoFit/>
          </a:bodyPr>
          <a:lstStyle/>
          <a:p>
            <a:pPr marL="231775" indent="-231775">
              <a:lnSpc>
                <a:spcPct val="150000"/>
              </a:lnSpc>
              <a:buFont typeface="Wingdings" pitchFamily="2" charset="2"/>
              <a:buChar char="ü"/>
            </a:pPr>
            <a:r>
              <a:rPr lang="fa-IR" sz="2000">
                <a:cs typeface="B Mitra" pitchFamily="2" charset="-78"/>
              </a:rPr>
              <a:t>نمایش قدرت نظام اسلامی برای حل مشکلات اقتصادی</a:t>
            </a:r>
            <a:endParaRPr lang="en-US" sz="2000">
              <a:cs typeface="B Mitra" pitchFamily="2" charset="-78"/>
            </a:endParaRPr>
          </a:p>
          <a:p>
            <a:pPr marL="231775" indent="-231775">
              <a:lnSpc>
                <a:spcPct val="150000"/>
              </a:lnSpc>
              <a:buFont typeface="Wingdings" pitchFamily="2" charset="2"/>
              <a:buChar char="ü"/>
            </a:pPr>
            <a:r>
              <a:rPr lang="fa-IR" sz="2000">
                <a:cs typeface="B Mitra" pitchFamily="2" charset="-78"/>
              </a:rPr>
              <a:t>نمایش الگوی پیشرفت در سایه اسلام برای دیگر ملت‌ها</a:t>
            </a:r>
          </a:p>
          <a:p>
            <a:pPr marL="231775" indent="-231775">
              <a:lnSpc>
                <a:spcPct val="150000"/>
              </a:lnSpc>
              <a:buFont typeface="Wingdings" pitchFamily="2" charset="2"/>
              <a:buChar char="ü"/>
            </a:pPr>
            <a:r>
              <a:rPr lang="fa-IR" sz="2000">
                <a:cs typeface="B Mitra" pitchFamily="2" charset="-78"/>
              </a:rPr>
              <a:t>تلاش برای رسیدن به رتبه اول مشخص شده در سند </a:t>
            </a:r>
            <a:r>
              <a:rPr lang="fa-IR" sz="2000" smtClean="0">
                <a:cs typeface="B Mitra" pitchFamily="2" charset="-78"/>
              </a:rPr>
              <a:t>چشم‌انداز</a:t>
            </a:r>
            <a:endParaRPr lang="en-US" sz="1600">
              <a:cs typeface="B Mitra" pitchFamily="2" charset="-78"/>
            </a:endParaRPr>
          </a:p>
        </p:txBody>
      </p:sp>
    </p:spTree>
    <p:extLst>
      <p:ext uri="{BB962C8B-B14F-4D97-AF65-F5344CB8AC3E}">
        <p14:creationId xmlns:p14="http://schemas.microsoft.com/office/powerpoint/2010/main" val="2343589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2000"/>
                                        <p:tgtEl>
                                          <p:spTgt spid="5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2000"/>
                                        <p:tgtEl>
                                          <p:spTgt spid="5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2000"/>
                                        <p:tgtEl>
                                          <p:spTgt spid="4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fade">
                                      <p:cBhvr>
                                        <p:cTn id="16" dur="2000"/>
                                        <p:tgtEl>
                                          <p:spTgt spid="49"/>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2000"/>
                                        <p:tgtEl>
                                          <p:spTgt spid="5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Effect transition="in" filter="fade">
                                      <p:cBhvr>
                                        <p:cTn id="23" dur="2000"/>
                                        <p:tgtEl>
                                          <p:spTgt spid="9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fade">
                                      <p:cBhvr>
                                        <p:cTn id="26" dur="2000"/>
                                        <p:tgtEl>
                                          <p:spTgt spid="9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fade">
                                      <p:cBhvr>
                                        <p:cTn id="29" dur="2000"/>
                                        <p:tgtEl>
                                          <p:spTgt spid="53"/>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fade">
                                      <p:cBhvr>
                                        <p:cTn id="33" dur="2000"/>
                                        <p:tgtEl>
                                          <p:spTgt spid="5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8"/>
                                        </p:tgtEl>
                                        <p:attrNameLst>
                                          <p:attrName>style.visibility</p:attrName>
                                        </p:attrNameLst>
                                      </p:cBhvr>
                                      <p:to>
                                        <p:strVal val="visible"/>
                                      </p:to>
                                    </p:set>
                                    <p:animEffect transition="in" filter="fade">
                                      <p:cBhvr>
                                        <p:cTn id="36" dur="2000"/>
                                        <p:tgtEl>
                                          <p:spTgt spid="9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fade">
                                      <p:cBhvr>
                                        <p:cTn id="39" dur="2000"/>
                                        <p:tgtEl>
                                          <p:spTgt spid="5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20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p:bldP spid="50" grpId="0" animBg="1"/>
      <p:bldP spid="51" grpId="0" animBg="1"/>
      <p:bldP spid="52" grpId="0" animBg="1"/>
      <p:bldP spid="53" grpId="0" animBg="1"/>
      <p:bldP spid="54" grpId="0"/>
      <p:bldP spid="56" grpId="0" animBg="1"/>
      <p:bldP spid="57" grpId="0"/>
      <p:bldP spid="94" grpId="0"/>
      <p:bldP spid="97" grpId="0"/>
      <p:bldP spid="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306105" y="1472976"/>
            <a:ext cx="4711682" cy="923330"/>
          </a:xfrm>
          <a:prstGeom prst="rect">
            <a:avLst/>
          </a:prstGeom>
          <a:noFill/>
        </p:spPr>
        <p:txBody>
          <a:bodyPr wrap="square" rtlCol="0">
            <a:spAutoFit/>
          </a:bodyPr>
          <a:lstStyle/>
          <a:p>
            <a:pPr algn="ctr">
              <a:lnSpc>
                <a:spcPct val="150000"/>
              </a:lnSpc>
            </a:pPr>
            <a:r>
              <a:rPr lang="ar-SA" dirty="0" smtClean="0">
                <a:cs typeface="B Mitra" pitchFamily="2" charset="-78"/>
              </a:rPr>
              <a:t>من امسال را به عنوان </a:t>
            </a:r>
            <a:r>
              <a:rPr lang="ar-SA" smtClean="0">
                <a:cs typeface="B Mitra" pitchFamily="2" charset="-78"/>
              </a:rPr>
              <a:t>سا</a:t>
            </a:r>
            <a:r>
              <a:rPr lang="fa-IR" smtClean="0">
                <a:cs typeface="B Mitra" pitchFamily="2" charset="-78"/>
              </a:rPr>
              <a:t>ل </a:t>
            </a:r>
            <a:r>
              <a:rPr lang="fa-IR" b="1" smtClean="0">
                <a:cs typeface="B Mitra" pitchFamily="2" charset="-78"/>
              </a:rPr>
              <a:t>«</a:t>
            </a:r>
            <a:r>
              <a:rPr lang="ar-SA" b="1" dirty="0" smtClean="0">
                <a:cs typeface="B Mitra" pitchFamily="2" charset="-78"/>
              </a:rPr>
              <a:t>همت مضاعف و كار مضاعف</a:t>
            </a:r>
            <a:r>
              <a:rPr lang="fa-IR" b="1" dirty="0" smtClean="0">
                <a:cs typeface="B Mitra" pitchFamily="2" charset="-78"/>
              </a:rPr>
              <a:t>» </a:t>
            </a:r>
            <a:r>
              <a:rPr lang="ar-SA" dirty="0" smtClean="0">
                <a:cs typeface="B Mitra" pitchFamily="2" charset="-78"/>
              </a:rPr>
              <a:t>نامگذارى ميكنم.</a:t>
            </a:r>
            <a:r>
              <a:rPr lang="fa-IR" dirty="0" smtClean="0">
                <a:solidFill>
                  <a:schemeClr val="accent1">
                    <a:lumMod val="50000"/>
                  </a:schemeClr>
                </a:solidFill>
                <a:cs typeface="B Mitra" pitchFamily="2" charset="-78"/>
              </a:rPr>
              <a:t> </a:t>
            </a:r>
            <a:endParaRPr lang="en-US" dirty="0" smtClean="0">
              <a:solidFill>
                <a:schemeClr val="accent1">
                  <a:lumMod val="50000"/>
                </a:schemeClr>
              </a:solidFill>
              <a:cs typeface="B Mitra" pitchFamily="2" charset="-78"/>
            </a:endParaRPr>
          </a:p>
        </p:txBody>
      </p:sp>
      <p:sp>
        <p:nvSpPr>
          <p:cNvPr id="6"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ahamiat"/>
          <p:cNvSpPr/>
          <p:nvPr/>
        </p:nvSpPr>
        <p:spPr>
          <a:xfrm>
            <a:off x="40209" y="4504340"/>
            <a:ext cx="480062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4418380" y="4932566"/>
            <a:ext cx="1459390" cy="646331"/>
          </a:xfrm>
          <a:prstGeom prst="rect">
            <a:avLst/>
          </a:prstGeom>
          <a:noFill/>
        </p:spPr>
        <p:txBody>
          <a:bodyPr wrap="square" rtlCol="0">
            <a:spAutoFit/>
          </a:bodyPr>
          <a:lstStyle/>
          <a:p>
            <a:r>
              <a:rPr lang="fa-IR" sz="3600" dirty="0" smtClean="0">
                <a:cs typeface="B Mitra" pitchFamily="2" charset="-78"/>
              </a:rPr>
              <a:t>هدف</a:t>
            </a:r>
            <a:endParaRPr lang="en-US" sz="2800" dirty="0">
              <a:cs typeface="B Mitra" pitchFamily="2" charset="-78"/>
            </a:endParaRPr>
          </a:p>
        </p:txBody>
      </p:sp>
      <p:sp>
        <p:nvSpPr>
          <p:cNvPr id="18" name="Frame 17"/>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84275" y="1580698"/>
            <a:ext cx="1459390" cy="646331"/>
          </a:xfrm>
          <a:prstGeom prst="rect">
            <a:avLst/>
          </a:prstGeom>
          <a:noFill/>
        </p:spPr>
        <p:txBody>
          <a:bodyPr wrap="square" rtlCol="0">
            <a:spAutoFit/>
          </a:bodyPr>
          <a:lstStyle/>
          <a:p>
            <a:r>
              <a:rPr lang="fa-IR" sz="3600" dirty="0" smtClean="0">
                <a:cs typeface="B Mitra" pitchFamily="2" charset="-78"/>
              </a:rPr>
              <a:t>پیام</a:t>
            </a:r>
            <a:endParaRPr lang="en-US" sz="2400" dirty="0">
              <a:cs typeface="B Mitra" pitchFamily="2" charset="-78"/>
            </a:endParaRPr>
          </a:p>
        </p:txBody>
      </p:sp>
      <p:sp>
        <p:nvSpPr>
          <p:cNvPr id="23" name="TextBox 22"/>
          <p:cNvSpPr txBox="1"/>
          <p:nvPr/>
        </p:nvSpPr>
        <p:spPr>
          <a:xfrm>
            <a:off x="5301695" y="3198570"/>
            <a:ext cx="1687783" cy="646331"/>
          </a:xfrm>
          <a:prstGeom prst="rect">
            <a:avLst/>
          </a:prstGeom>
          <a:noFill/>
        </p:spPr>
        <p:txBody>
          <a:bodyPr wrap="square" rtlCol="0">
            <a:spAutoFit/>
          </a:bodyPr>
          <a:lstStyle/>
          <a:p>
            <a:r>
              <a:rPr lang="fa-IR" sz="3600" dirty="0" smtClean="0">
                <a:cs typeface="B Mitra" pitchFamily="2" charset="-78"/>
              </a:rPr>
              <a:t>علت</a:t>
            </a:r>
            <a:endParaRPr lang="en-US" sz="2800" dirty="0">
              <a:cs typeface="B Mitra" pitchFamily="2" charset="-78"/>
            </a:endParaRPr>
          </a:p>
        </p:txBody>
      </p:sp>
      <p:sp>
        <p:nvSpPr>
          <p:cNvPr id="31" name="TextBox 30"/>
          <p:cNvSpPr txBox="1"/>
          <p:nvPr/>
        </p:nvSpPr>
        <p:spPr>
          <a:xfrm>
            <a:off x="3453843" y="126170"/>
            <a:ext cx="2231902" cy="646331"/>
          </a:xfrm>
          <a:prstGeom prst="rect">
            <a:avLst/>
          </a:prstGeom>
          <a:noFill/>
        </p:spPr>
        <p:txBody>
          <a:bodyPr wrap="square" rtlCol="0">
            <a:spAutoFit/>
          </a:bodyPr>
          <a:lstStyle/>
          <a:p>
            <a:pPr algn="ctr"/>
            <a:r>
              <a:rPr lang="fa-IR"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۱۳۸۹</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616" y="1172250"/>
            <a:ext cx="1993392" cy="1452073"/>
          </a:xfrm>
          <a:prstGeom prst="rect">
            <a:avLst/>
          </a:prstGeom>
          <a:ln w="19050">
            <a:solidFill>
              <a:srgbClr val="1F497D"/>
            </a:solidFill>
          </a:ln>
        </p:spPr>
      </p:pic>
      <p:sp>
        <p:nvSpPr>
          <p:cNvPr id="50" name="TextBox 49"/>
          <p:cNvSpPr txBox="1"/>
          <p:nvPr/>
        </p:nvSpPr>
        <p:spPr>
          <a:xfrm>
            <a:off x="1073513" y="3081477"/>
            <a:ext cx="4919471" cy="1077218"/>
          </a:xfrm>
          <a:prstGeom prst="rect">
            <a:avLst/>
          </a:prstGeom>
          <a:noFill/>
        </p:spPr>
        <p:txBody>
          <a:bodyPr wrap="square" rtlCol="0">
            <a:spAutoFit/>
          </a:bodyPr>
          <a:lstStyle/>
          <a:p>
            <a:pPr marL="285750" indent="-285750">
              <a:buFont typeface="Wingdings" pitchFamily="2" charset="2"/>
              <a:buChar char="ü"/>
            </a:pPr>
            <a:r>
              <a:rPr lang="en-US" sz="1600" dirty="0"/>
              <a:t> </a:t>
            </a:r>
            <a:r>
              <a:rPr lang="ar-SA" sz="1600" dirty="0">
                <a:cs typeface="B Mitra" pitchFamily="2" charset="-78"/>
              </a:rPr>
              <a:t>همت والاى انسان مسلمان همين است كه در همه‌ى عرصه‌ها به بهترين‌ها دست پيدا </a:t>
            </a:r>
            <a:r>
              <a:rPr lang="ar-SA" sz="1600" dirty="0" smtClean="0">
                <a:cs typeface="B Mitra" pitchFamily="2" charset="-78"/>
              </a:rPr>
              <a:t>كند</a:t>
            </a:r>
            <a:r>
              <a:rPr lang="fa-IR" sz="1600" dirty="0">
                <a:cs typeface="B Mitra" pitchFamily="2" charset="-78"/>
              </a:rPr>
              <a:t>.</a:t>
            </a:r>
            <a:endParaRPr lang="en-US" sz="1600" dirty="0">
              <a:cs typeface="B Mitra" pitchFamily="2" charset="-78"/>
            </a:endParaRPr>
          </a:p>
          <a:p>
            <a:pPr marL="285750" indent="-285750">
              <a:buFont typeface="Wingdings" pitchFamily="2" charset="2"/>
              <a:buChar char="ü"/>
            </a:pPr>
            <a:r>
              <a:rPr lang="en-US" sz="1600" dirty="0"/>
              <a:t> </a:t>
            </a:r>
            <a:r>
              <a:rPr lang="ar-SA" sz="1600" dirty="0">
                <a:cs typeface="B Mitra" pitchFamily="2" charset="-78"/>
              </a:rPr>
              <a:t>کوچک بودن فعالیت‌های مسئولین و مردم به نسبت ظرفیت عظیم کشور برای دستیابی به پیشرفت و عدالت </a:t>
            </a:r>
            <a:endParaRPr lang="en-US" sz="1200" dirty="0">
              <a:solidFill>
                <a:schemeClr val="accent1">
                  <a:lumMod val="50000"/>
                </a:schemeClr>
              </a:solidFill>
            </a:endParaRPr>
          </a:p>
        </p:txBody>
      </p:sp>
      <p:sp>
        <p:nvSpPr>
          <p:cNvPr id="26" name="TextBox vasat"/>
          <p:cNvSpPr txBox="1"/>
          <p:nvPr/>
        </p:nvSpPr>
        <p:spPr>
          <a:xfrm>
            <a:off x="-267030" y="4734770"/>
            <a:ext cx="5265117" cy="1154162"/>
          </a:xfrm>
          <a:prstGeom prst="rect">
            <a:avLst/>
          </a:prstGeom>
          <a:noFill/>
        </p:spPr>
        <p:txBody>
          <a:bodyPr wrap="square" rtlCol="0">
            <a:spAutoFit/>
          </a:bodyPr>
          <a:lstStyle/>
          <a:p>
            <a:pPr marL="374650" indent="-203200">
              <a:buFont typeface="Wingdings" pitchFamily="2" charset="2"/>
              <a:buChar char="ü"/>
            </a:pPr>
            <a:r>
              <a:rPr lang="ar-SA" sz="1700" dirty="0" smtClean="0">
                <a:cs typeface="B Mitra" pitchFamily="2" charset="-78"/>
              </a:rPr>
              <a:t>پیمودن راه‌های نرفته و دستیابی به هدف‌های بزرگ </a:t>
            </a:r>
            <a:r>
              <a:rPr lang="ar-SA" sz="1700" smtClean="0">
                <a:cs typeface="B Mitra" pitchFamily="2" charset="-78"/>
              </a:rPr>
              <a:t>با گام</a:t>
            </a:r>
            <a:r>
              <a:rPr lang="fa-IR" sz="1700" smtClean="0">
                <a:cs typeface="B Mitra" pitchFamily="2" charset="-78"/>
              </a:rPr>
              <a:t>‌</a:t>
            </a:r>
            <a:r>
              <a:rPr lang="ar-SA" sz="1700" smtClean="0">
                <a:cs typeface="B Mitra" pitchFamily="2" charset="-78"/>
              </a:rPr>
              <a:t>هاى </a:t>
            </a:r>
            <a:r>
              <a:rPr lang="ar-SA" sz="1700" dirty="0" smtClean="0">
                <a:cs typeface="B Mitra" pitchFamily="2" charset="-78"/>
              </a:rPr>
              <a:t>بلندتر</a:t>
            </a:r>
            <a:r>
              <a:rPr lang="fa-IR" sz="1700" dirty="0">
                <a:cs typeface="B Mitra" pitchFamily="2" charset="-78"/>
              </a:rPr>
              <a:t> </a:t>
            </a:r>
            <a:r>
              <a:rPr lang="fa-IR" sz="1700" dirty="0" smtClean="0">
                <a:cs typeface="B Mitra" pitchFamily="2" charset="-78"/>
              </a:rPr>
              <a:t/>
            </a:r>
            <a:br>
              <a:rPr lang="fa-IR" sz="1700" dirty="0" smtClean="0">
                <a:cs typeface="B Mitra" pitchFamily="2" charset="-78"/>
              </a:rPr>
            </a:br>
            <a:r>
              <a:rPr lang="fa-IR" sz="1700" dirty="0" smtClean="0">
                <a:cs typeface="B Mitra" pitchFamily="2" charset="-78"/>
              </a:rPr>
              <a:t>و </a:t>
            </a:r>
            <a:r>
              <a:rPr lang="ar-SA" sz="1700" dirty="0" smtClean="0">
                <a:cs typeface="B Mitra" pitchFamily="2" charset="-78"/>
              </a:rPr>
              <a:t>همت </a:t>
            </a:r>
            <a:r>
              <a:rPr lang="fa-IR" sz="1700" dirty="0" smtClean="0">
                <a:cs typeface="B Mitra" pitchFamily="2" charset="-78"/>
              </a:rPr>
              <a:t>و </a:t>
            </a:r>
            <a:r>
              <a:rPr lang="ar-SA" sz="1700" dirty="0" smtClean="0">
                <a:cs typeface="B Mitra" pitchFamily="2" charset="-78"/>
              </a:rPr>
              <a:t>كار بيشتر </a:t>
            </a:r>
            <a:endParaRPr lang="fa-IR" sz="1700" dirty="0" smtClean="0">
              <a:cs typeface="B Mitra" pitchFamily="2" charset="-78"/>
            </a:endParaRPr>
          </a:p>
          <a:p>
            <a:pPr marL="374650" indent="-203200">
              <a:buFont typeface="Wingdings" pitchFamily="2" charset="2"/>
              <a:buChar char="ü"/>
            </a:pPr>
            <a:r>
              <a:rPr lang="ar-SA" sz="1700" dirty="0" smtClean="0">
                <a:cs typeface="B Mitra" pitchFamily="2" charset="-78"/>
              </a:rPr>
              <a:t>دستیابی به بهترین‌ها در همه عرصه‌ها</a:t>
            </a:r>
            <a:endParaRPr lang="en-US" sz="1700" dirty="0" smtClean="0">
              <a:cs typeface="B Mitra" pitchFamily="2" charset="-78"/>
            </a:endParaRPr>
          </a:p>
          <a:p>
            <a:pPr marL="374650" lvl="0" indent="-203200" algn="justLow">
              <a:buFont typeface="Wingdings" pitchFamily="2" charset="2"/>
              <a:buChar char="ü"/>
            </a:pPr>
            <a:r>
              <a:rPr lang="ar-SA" sz="1700" dirty="0">
                <a:cs typeface="B Mitra" pitchFamily="2" charset="-78"/>
              </a:rPr>
              <a:t>تلاش همگانی برای دستیابی به پیشرفت و </a:t>
            </a:r>
            <a:r>
              <a:rPr lang="ar-SA" sz="1700" dirty="0" smtClean="0">
                <a:cs typeface="B Mitra" pitchFamily="2" charset="-78"/>
              </a:rPr>
              <a:t>عدالت</a:t>
            </a:r>
            <a:r>
              <a:rPr lang="en-US" sz="1700" dirty="0" smtClean="0">
                <a:cs typeface="B Mitra" pitchFamily="2" charset="-78"/>
              </a:rPr>
              <a:t> </a:t>
            </a:r>
            <a:endParaRPr lang="en-US" sz="1200" dirty="0">
              <a:solidFill>
                <a:schemeClr val="accent1">
                  <a:lumMod val="50000"/>
                </a:schemeClr>
              </a:solidFill>
              <a:latin typeface="+mj-lt"/>
            </a:endParaRPr>
          </a:p>
        </p:txBody>
      </p:sp>
      <p:sp>
        <p:nvSpPr>
          <p:cNvPr id="46" name="Pentagon 45"/>
          <p:cNvSpPr/>
          <p:nvPr/>
        </p:nvSpPr>
        <p:spPr>
          <a:xfrm flipH="1">
            <a:off x="8477252" y="1681646"/>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881072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2000"/>
                                        <p:tgtEl>
                                          <p:spTgt spid="5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2000"/>
                                        <p:tgtEl>
                                          <p:spTgt spid="2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2000"/>
                                        <p:tgtEl>
                                          <p:spTgt spid="17"/>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2000"/>
                                        <p:tgtEl>
                                          <p:spTgt spid="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20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2000"/>
                                        <p:tgtEl>
                                          <p:spTgt spid="2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7" grpId="0" animBg="1"/>
      <p:bldP spid="16" grpId="0" animBg="1"/>
      <p:bldP spid="17" grpId="0" animBg="1"/>
      <p:bldP spid="22" grpId="0"/>
      <p:bldP spid="18" grpId="0" animBg="1"/>
      <p:bldP spid="8" grpId="0"/>
      <p:bldP spid="23" grpId="0"/>
      <p:bldP spid="50"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97242"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v"/>
          <p:cNvSpPr/>
          <p:nvPr/>
        </p:nvSpPr>
        <p:spPr>
          <a:xfrm>
            <a:off x="1110899"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83540"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6031390"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Frame 17"/>
          <p:cNvSpPr/>
          <p:nvPr/>
        </p:nvSpPr>
        <p:spPr>
          <a:xfrm>
            <a:off x="4879240"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۱۳۸۸</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20" name="TextBox 19"/>
          <p:cNvSpPr txBox="1"/>
          <p:nvPr/>
        </p:nvSpPr>
        <p:spPr>
          <a:xfrm>
            <a:off x="2297242" y="1235218"/>
            <a:ext cx="4919472" cy="1323439"/>
          </a:xfrm>
          <a:prstGeom prst="rect">
            <a:avLst/>
          </a:prstGeom>
          <a:noFill/>
        </p:spPr>
        <p:txBody>
          <a:bodyPr wrap="square" rtlCol="0">
            <a:spAutoFit/>
          </a:bodyPr>
          <a:lstStyle/>
          <a:p>
            <a:pPr algn="ctr"/>
            <a:r>
              <a:rPr lang="ar-SA" sz="1600" dirty="0">
                <a:cs typeface="B Mitra" pitchFamily="2" charset="-78"/>
              </a:rPr>
              <a:t>ما بايستى الگوى مصرف را </a:t>
            </a:r>
            <a:r>
              <a:rPr lang="ar-SA" sz="1600">
                <a:cs typeface="B Mitra" pitchFamily="2" charset="-78"/>
              </a:rPr>
              <a:t>اصلاح </a:t>
            </a:r>
            <a:r>
              <a:rPr lang="ar-SA" sz="1600" smtClean="0">
                <a:cs typeface="B Mitra" pitchFamily="2" charset="-78"/>
              </a:rPr>
              <a:t>كنيم</a:t>
            </a:r>
            <a:r>
              <a:rPr lang="fa-IR" sz="1600" smtClean="0">
                <a:cs typeface="B Mitra" pitchFamily="2" charset="-78"/>
              </a:rPr>
              <a:t>. ...</a:t>
            </a:r>
            <a:endParaRPr lang="fa-IR" sz="1600" dirty="0" smtClean="0">
              <a:cs typeface="B Mitra" pitchFamily="2" charset="-78"/>
            </a:endParaRPr>
          </a:p>
          <a:p>
            <a:pPr algn="ctr"/>
            <a:r>
              <a:rPr lang="ar-SA" sz="1600" dirty="0" smtClean="0">
                <a:cs typeface="B Mitra" pitchFamily="2" charset="-78"/>
              </a:rPr>
              <a:t>من </a:t>
            </a:r>
            <a:r>
              <a:rPr lang="ar-SA" sz="1600" dirty="0">
                <a:cs typeface="B Mitra" pitchFamily="2" charset="-78"/>
              </a:rPr>
              <a:t>از عموم مردم و بخصوص از مسئولين درخواست ميكنم، خواهش ميكنم كه در اين زمينه فعاليت خودشان را در اين سال زياد كنند، افزايش بدهند و براى اصلاح الگوى مصرف برنامه‌ريزى كنند. لذا  من اين سال را، سال</a:t>
            </a:r>
            <a:r>
              <a:rPr lang="en-US" sz="1600" dirty="0">
                <a:cs typeface="B Mitra" pitchFamily="2" charset="-78"/>
              </a:rPr>
              <a:t> </a:t>
            </a:r>
            <a:r>
              <a:rPr lang="fa-IR" sz="1600" b="1" dirty="0" smtClean="0">
                <a:cs typeface="B Mitra" pitchFamily="2" charset="-78"/>
              </a:rPr>
              <a:t>«</a:t>
            </a:r>
            <a:r>
              <a:rPr lang="ar-SA" sz="1600" b="1" dirty="0" smtClean="0">
                <a:cs typeface="B Mitra" pitchFamily="2" charset="-78"/>
              </a:rPr>
              <a:t>حركت </a:t>
            </a:r>
            <a:r>
              <a:rPr lang="ar-SA" sz="1600" b="1" dirty="0">
                <a:cs typeface="B Mitra" pitchFamily="2" charset="-78"/>
              </a:rPr>
              <a:t>مردم و مسئولين به سوى اصلاح الگوى </a:t>
            </a:r>
            <a:r>
              <a:rPr lang="ar-SA" sz="1600" b="1" smtClean="0">
                <a:cs typeface="B Mitra" pitchFamily="2" charset="-78"/>
              </a:rPr>
              <a:t>مصرف</a:t>
            </a:r>
            <a:r>
              <a:rPr lang="fa-IR" sz="1600" b="1" smtClean="0">
                <a:cs typeface="B Mitra" pitchFamily="2" charset="-78"/>
              </a:rPr>
              <a:t>» </a:t>
            </a:r>
            <a:r>
              <a:rPr lang="ar-SA" sz="1600" smtClean="0">
                <a:cs typeface="B Mitra" pitchFamily="2" charset="-78"/>
              </a:rPr>
              <a:t>ميدانم</a:t>
            </a:r>
            <a:r>
              <a:rPr lang="fa-IR" sz="1600" dirty="0">
                <a:cs typeface="B Mitra" pitchFamily="2" charset="-78"/>
              </a:rPr>
              <a:t>.</a:t>
            </a:r>
            <a:endParaRPr lang="en-US" sz="1200" dirty="0">
              <a:solidFill>
                <a:schemeClr val="accent1">
                  <a:lumMod val="50000"/>
                </a:schemeClr>
              </a:solidFill>
            </a:endParaRPr>
          </a:p>
        </p:txBody>
      </p:sp>
      <p:sp>
        <p:nvSpPr>
          <p:cNvPr id="21" name="TextBox vasat"/>
          <p:cNvSpPr txBox="1"/>
          <p:nvPr/>
        </p:nvSpPr>
        <p:spPr>
          <a:xfrm>
            <a:off x="1110899" y="3059575"/>
            <a:ext cx="4919473" cy="1015663"/>
          </a:xfrm>
          <a:prstGeom prst="rect">
            <a:avLst/>
          </a:prstGeom>
          <a:noFill/>
        </p:spPr>
        <p:txBody>
          <a:bodyPr wrap="square" rtlCol="0" anchor="t">
            <a:spAutoFit/>
          </a:bodyPr>
          <a:lstStyle/>
          <a:p>
            <a:pPr marL="285750" indent="-285750">
              <a:lnSpc>
                <a:spcPct val="150000"/>
              </a:lnSpc>
              <a:buFont typeface="Wingdings" pitchFamily="2" charset="2"/>
              <a:buChar char="ü"/>
            </a:pPr>
            <a:r>
              <a:rPr lang="ar-SA" sz="2000" dirty="0" smtClean="0">
                <a:cs typeface="B Mitra" pitchFamily="2" charset="-78"/>
              </a:rPr>
              <a:t>گرفتاری </a:t>
            </a:r>
            <a:r>
              <a:rPr lang="ar-SA" sz="2000" dirty="0">
                <a:cs typeface="B Mitra" pitchFamily="2" charset="-78"/>
              </a:rPr>
              <a:t>ما </a:t>
            </a:r>
            <a:r>
              <a:rPr lang="ar-SA" sz="2000">
                <a:cs typeface="B Mitra" pitchFamily="2" charset="-78"/>
              </a:rPr>
              <a:t>در </a:t>
            </a:r>
            <a:r>
              <a:rPr lang="fa-IR" sz="2000" smtClean="0">
                <a:cs typeface="B Mitra" pitchFamily="2" charset="-78"/>
              </a:rPr>
              <a:t>«</a:t>
            </a:r>
            <a:r>
              <a:rPr lang="ar-SA" sz="2000" smtClean="0">
                <a:cs typeface="B Mitra" pitchFamily="2" charset="-78"/>
              </a:rPr>
              <a:t>هوس‌بازی </a:t>
            </a:r>
            <a:r>
              <a:rPr lang="ar-SA" sz="2000">
                <a:cs typeface="B Mitra" pitchFamily="2" charset="-78"/>
              </a:rPr>
              <a:t>در </a:t>
            </a:r>
            <a:r>
              <a:rPr lang="ar-SA" sz="2000" smtClean="0">
                <a:cs typeface="B Mitra" pitchFamily="2" charset="-78"/>
              </a:rPr>
              <a:t>مصرف</a:t>
            </a:r>
            <a:r>
              <a:rPr lang="fa-IR" sz="2000" smtClean="0">
                <a:cs typeface="B Mitra" pitchFamily="2" charset="-78"/>
              </a:rPr>
              <a:t>»</a:t>
            </a:r>
            <a:r>
              <a:rPr lang="ar-SA" sz="2000" smtClean="0">
                <a:cs typeface="B Mitra" pitchFamily="2" charset="-78"/>
              </a:rPr>
              <a:t> مثلا</a:t>
            </a:r>
            <a:r>
              <a:rPr lang="fa-IR" sz="2000" smtClean="0">
                <a:cs typeface="B Mitra" pitchFamily="2" charset="-78"/>
              </a:rPr>
              <a:t>ً</a:t>
            </a:r>
            <a:r>
              <a:rPr lang="ar-SA" sz="2000" smtClean="0">
                <a:cs typeface="B Mitra" pitchFamily="2" charset="-78"/>
              </a:rPr>
              <a:t> </a:t>
            </a:r>
            <a:r>
              <a:rPr lang="ar-SA" sz="2000" dirty="0">
                <a:cs typeface="B Mitra" pitchFamily="2" charset="-78"/>
              </a:rPr>
              <a:t>در زمینه خوراک، پوشاک و تلفن همراه</a:t>
            </a:r>
            <a:endParaRPr lang="en-US" sz="2000" dirty="0">
              <a:cs typeface="B Mitra" pitchFamily="2" charset="-78"/>
            </a:endParaRPr>
          </a:p>
        </p:txBody>
      </p:sp>
      <p:sp>
        <p:nvSpPr>
          <p:cNvPr id="24" name="TextBox 23"/>
          <p:cNvSpPr txBox="1"/>
          <p:nvPr/>
        </p:nvSpPr>
        <p:spPr>
          <a:xfrm>
            <a:off x="5608935" y="3213463"/>
            <a:ext cx="1459390" cy="646331"/>
          </a:xfrm>
          <a:prstGeom prst="rect">
            <a:avLst/>
          </a:prstGeom>
          <a:noFill/>
        </p:spPr>
        <p:txBody>
          <a:bodyPr wrap="square" rtlCol="0">
            <a:spAutoFit/>
          </a:bodyPr>
          <a:lstStyle/>
          <a:p>
            <a:r>
              <a:rPr lang="ar-SA" sz="3600" dirty="0" smtClean="0">
                <a:cs typeface="B Mitra" pitchFamily="2" charset="-78"/>
              </a:rPr>
              <a:t>علت</a:t>
            </a:r>
            <a:endParaRPr lang="en-US" sz="2800" dirty="0">
              <a:cs typeface="B Mitra" pitchFamily="2" charset="-78"/>
            </a:endParaRPr>
          </a:p>
        </p:txBody>
      </p:sp>
      <p:sp>
        <p:nvSpPr>
          <p:cNvPr id="25" name="TextBox 24"/>
          <p:cNvSpPr txBox="1"/>
          <p:nvPr/>
        </p:nvSpPr>
        <p:spPr>
          <a:xfrm>
            <a:off x="6722680" y="1580698"/>
            <a:ext cx="1459390" cy="646331"/>
          </a:xfrm>
          <a:prstGeom prst="rect">
            <a:avLst/>
          </a:prstGeom>
          <a:noFill/>
        </p:spPr>
        <p:txBody>
          <a:bodyPr wrap="square" rtlCol="0">
            <a:spAutoFit/>
          </a:bodyPr>
          <a:lstStyle/>
          <a:p>
            <a:r>
              <a:rPr lang="fa-IR" sz="3600" dirty="0" smtClean="0">
                <a:cs typeface="B Mitra" pitchFamily="2" charset="-78"/>
              </a:rPr>
              <a:t>پیام</a:t>
            </a:r>
            <a:endParaRPr lang="en-US" sz="2800" dirty="0">
              <a:cs typeface="B Mitra" pitchFamily="2" charset="-78"/>
            </a:endParaRPr>
          </a:p>
        </p:txBody>
      </p:sp>
      <p:sp>
        <p:nvSpPr>
          <p:cNvPr id="28" name="TextBox 27"/>
          <p:cNvSpPr txBox="1"/>
          <p:nvPr/>
        </p:nvSpPr>
        <p:spPr>
          <a:xfrm>
            <a:off x="4264760" y="4937699"/>
            <a:ext cx="1687783" cy="646331"/>
          </a:xfrm>
          <a:prstGeom prst="rect">
            <a:avLst/>
          </a:prstGeom>
          <a:noFill/>
        </p:spPr>
        <p:txBody>
          <a:bodyPr wrap="square" rtlCol="0">
            <a:spAutoFit/>
          </a:bodyPr>
          <a:lstStyle/>
          <a:p>
            <a:r>
              <a:rPr lang="fa-IR" sz="3600" dirty="0" smtClean="0">
                <a:cs typeface="B Mitra" pitchFamily="2" charset="-78"/>
              </a:rPr>
              <a:t>هدف</a:t>
            </a:r>
            <a:endParaRPr lang="en-US" sz="2800" dirty="0">
              <a:cs typeface="B Mitra" pitchFamily="2" charset="-78"/>
            </a:endParaRPr>
          </a:p>
        </p:txBody>
      </p:sp>
      <p:sp>
        <p:nvSpPr>
          <p:cNvPr id="7" name="Rectangle ahamiat"/>
          <p:cNvSpPr/>
          <p:nvPr/>
        </p:nvSpPr>
        <p:spPr>
          <a:xfrm>
            <a:off x="78614" y="4504340"/>
            <a:ext cx="480062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TextBox 51"/>
          <p:cNvSpPr txBox="1"/>
          <p:nvPr/>
        </p:nvSpPr>
        <p:spPr>
          <a:xfrm>
            <a:off x="40210" y="4617140"/>
            <a:ext cx="4877436" cy="1384995"/>
          </a:xfrm>
          <a:prstGeom prst="rect">
            <a:avLst/>
          </a:prstGeom>
          <a:noFill/>
        </p:spPr>
        <p:txBody>
          <a:bodyPr wrap="square" rtlCol="0">
            <a:spAutoFit/>
          </a:bodyPr>
          <a:lstStyle/>
          <a:p>
            <a:pPr marL="171450" indent="-171450" algn="just">
              <a:buFont typeface="Wingdings" pitchFamily="2" charset="2"/>
              <a:buChar char="ü"/>
            </a:pPr>
            <a:r>
              <a:rPr lang="ar-SA" sz="1400" dirty="0" smtClean="0">
                <a:cs typeface="B Mitra" pitchFamily="2" charset="-78"/>
              </a:rPr>
              <a:t>اعمال </a:t>
            </a:r>
            <a:r>
              <a:rPr lang="ar-SA" sz="1400" dirty="0">
                <a:cs typeface="B Mitra" pitchFamily="2" charset="-78"/>
              </a:rPr>
              <a:t>صرفه‌جویی در کشور به‌عنوان یک سیاست </a:t>
            </a:r>
            <a:r>
              <a:rPr lang="ar-SA" sz="1400" dirty="0" smtClean="0">
                <a:cs typeface="B Mitra" pitchFamily="2" charset="-78"/>
              </a:rPr>
              <a:t> </a:t>
            </a:r>
            <a:r>
              <a:rPr lang="fa-IR" sz="1200" dirty="0" smtClean="0">
                <a:cs typeface="B Mitra" pitchFamily="2" charset="-78"/>
                <a:hlinkClick r:id="rId3"/>
              </a:rPr>
              <a:t>(</a:t>
            </a:r>
            <a:r>
              <a:rPr lang="ar-SA" sz="1200" dirty="0" smtClean="0">
                <a:cs typeface="B Mitra" pitchFamily="2" charset="-78"/>
                <a:hlinkClick r:id="rId3"/>
              </a:rPr>
              <a:t>سیاست‌های </a:t>
            </a:r>
            <a:r>
              <a:rPr lang="ar-SA" sz="1200" dirty="0">
                <a:cs typeface="B Mitra" pitchFamily="2" charset="-78"/>
                <a:hlinkClick r:id="rId3"/>
              </a:rPr>
              <a:t>اصلاح الگوی </a:t>
            </a:r>
            <a:r>
              <a:rPr lang="ar-SA" sz="1200" dirty="0" smtClean="0">
                <a:cs typeface="B Mitra" pitchFamily="2" charset="-78"/>
                <a:hlinkClick r:id="rId3"/>
              </a:rPr>
              <a:t>مصرف</a:t>
            </a:r>
            <a:r>
              <a:rPr lang="fa-IR" sz="1200" dirty="0" smtClean="0">
                <a:cs typeface="B Mitra" pitchFamily="2" charset="-78"/>
                <a:hlinkClick r:id="rId3"/>
              </a:rPr>
              <a:t>)</a:t>
            </a:r>
            <a:endParaRPr lang="en-US" sz="1200" dirty="0" smtClean="0">
              <a:cs typeface="B Mitra" pitchFamily="2" charset="-78"/>
            </a:endParaRPr>
          </a:p>
          <a:p>
            <a:pPr marL="171450" indent="-171450" algn="just">
              <a:buFont typeface="Wingdings" pitchFamily="2" charset="2"/>
              <a:buChar char="ü"/>
            </a:pPr>
            <a:r>
              <a:rPr lang="ar-SA" sz="1400" dirty="0">
                <a:cs typeface="B Mitra" pitchFamily="2" charset="-78"/>
              </a:rPr>
              <a:t>استفاده صحیح جامعه از تولید موجود و صرف آن در جهت اعتلای </a:t>
            </a:r>
            <a:r>
              <a:rPr lang="ar-SA" sz="1400" dirty="0" smtClean="0">
                <a:cs typeface="B Mitra" pitchFamily="2" charset="-78"/>
              </a:rPr>
              <a:t>کشور</a:t>
            </a:r>
            <a:endParaRPr lang="fa-IR" sz="1400" dirty="0" smtClean="0">
              <a:cs typeface="B Mitra" pitchFamily="2" charset="-78"/>
            </a:endParaRPr>
          </a:p>
          <a:p>
            <a:pPr marL="171450" indent="-171450" algn="just">
              <a:buFont typeface="Wingdings" pitchFamily="2" charset="2"/>
              <a:buChar char="ü"/>
            </a:pPr>
            <a:r>
              <a:rPr lang="ar-SA" sz="1400" dirty="0">
                <a:cs typeface="B Mitra" pitchFamily="2" charset="-78"/>
              </a:rPr>
              <a:t>جلوگیری از عقب‌گرد و ضررهای </a:t>
            </a:r>
            <a:r>
              <a:rPr lang="ar-SA" sz="1400">
                <a:cs typeface="B Mitra" pitchFamily="2" charset="-78"/>
              </a:rPr>
              <a:t>اقتصادی </a:t>
            </a:r>
            <a:r>
              <a:rPr lang="ar-SA" sz="1400" smtClean="0">
                <a:cs typeface="B Mitra" pitchFamily="2" charset="-78"/>
              </a:rPr>
              <a:t>تهدیدکننده</a:t>
            </a:r>
            <a:r>
              <a:rPr lang="fa-IR" sz="1400" smtClean="0">
                <a:cs typeface="B Mitra" pitchFamily="2" charset="-78"/>
              </a:rPr>
              <a:t>‌ی</a:t>
            </a:r>
            <a:r>
              <a:rPr lang="ar-SA" sz="1400" smtClean="0">
                <a:cs typeface="B Mitra" pitchFamily="2" charset="-78"/>
              </a:rPr>
              <a:t> </a:t>
            </a:r>
            <a:r>
              <a:rPr lang="ar-SA" sz="1400" dirty="0">
                <a:cs typeface="B Mitra" pitchFamily="2" charset="-78"/>
              </a:rPr>
              <a:t>آینده کشور</a:t>
            </a:r>
            <a:endParaRPr lang="en-US" sz="1400" dirty="0">
              <a:cs typeface="B Mitra" pitchFamily="2" charset="-78"/>
            </a:endParaRPr>
          </a:p>
          <a:p>
            <a:pPr marL="171450" indent="-171450" algn="just">
              <a:buFont typeface="Wingdings" pitchFamily="2" charset="2"/>
              <a:buChar char="ü"/>
            </a:pPr>
            <a:r>
              <a:rPr lang="ar-SA" sz="1400" dirty="0">
                <a:cs typeface="B Mitra" pitchFamily="2" charset="-78"/>
              </a:rPr>
              <a:t>پیگیری</a:t>
            </a:r>
            <a:r>
              <a:rPr lang="ar-SA" sz="1400">
                <a:cs typeface="B Mitra" pitchFamily="2" charset="-78"/>
              </a:rPr>
              <a:t>، </a:t>
            </a:r>
            <a:r>
              <a:rPr lang="ar-SA" sz="1400" smtClean="0">
                <a:cs typeface="B Mitra" pitchFamily="2" charset="-78"/>
              </a:rPr>
              <a:t>برنامه‌ریزی</a:t>
            </a:r>
            <a:r>
              <a:rPr lang="fa-IR" sz="1400" smtClean="0">
                <a:cs typeface="B Mitra" pitchFamily="2" charset="-78"/>
              </a:rPr>
              <a:t>،</a:t>
            </a:r>
            <a:r>
              <a:rPr lang="ar-SA" sz="1400" smtClean="0">
                <a:cs typeface="B Mitra" pitchFamily="2" charset="-78"/>
              </a:rPr>
              <a:t> </a:t>
            </a:r>
            <a:r>
              <a:rPr lang="ar-SA" sz="1400" dirty="0">
                <a:cs typeface="B Mitra" pitchFamily="2" charset="-78"/>
              </a:rPr>
              <a:t>قانون‌گذاری و اجرای قاطعانه قانون در زمینه اصلاح الگوی </a:t>
            </a:r>
            <a:r>
              <a:rPr lang="ar-SA" sz="1400" dirty="0" smtClean="0">
                <a:cs typeface="B Mitra" pitchFamily="2" charset="-78"/>
              </a:rPr>
              <a:t>مصرف </a:t>
            </a:r>
            <a:r>
              <a:rPr lang="ar-SA" sz="1400" dirty="0">
                <a:cs typeface="B Mitra" pitchFamily="2" charset="-78"/>
              </a:rPr>
              <a:t>توسط قوه مجریه و مقننه</a:t>
            </a:r>
            <a:endParaRPr lang="en-US" sz="1400" dirty="0">
              <a:cs typeface="B Mitra" pitchFamily="2" charset="-78"/>
            </a:endParaRPr>
          </a:p>
          <a:p>
            <a:pPr marL="171450" indent="-171450" algn="just">
              <a:buFont typeface="Wingdings" pitchFamily="2" charset="2"/>
              <a:buChar char="ü"/>
            </a:pPr>
            <a:r>
              <a:rPr lang="ar-SA" sz="1400" dirty="0">
                <a:cs typeface="B Mitra" pitchFamily="2" charset="-78"/>
              </a:rPr>
              <a:t>طی کردن بخش مهمی از حرکت به سمت پیشرفت و </a:t>
            </a:r>
            <a:r>
              <a:rPr lang="ar-SA" sz="1400" dirty="0" smtClean="0">
                <a:cs typeface="B Mitra" pitchFamily="2" charset="-78"/>
              </a:rPr>
              <a:t>عدالت</a:t>
            </a:r>
            <a:endParaRPr lang="en-US" sz="1400" dirty="0">
              <a:cs typeface="B Mitra" pitchFamily="2" charset="-78"/>
            </a:endParaRPr>
          </a:p>
        </p:txBody>
      </p:sp>
      <p:pic>
        <p:nvPicPr>
          <p:cNvPr id="54" name="Picture 2" descr="C:\Users\Sadr\Desktop\khamenei-payam88-001.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425" y="1147339"/>
            <a:ext cx="1855778" cy="1476984"/>
          </a:xfrm>
          <a:prstGeom prst="rect">
            <a:avLst/>
          </a:prstGeom>
          <a:noFill/>
          <a:ln w="31750">
            <a:solidFill>
              <a:srgbClr val="1F497D"/>
            </a:solidFill>
          </a:ln>
          <a:extLst>
            <a:ext uri="{909E8E84-426E-40DD-AFC4-6F175D3DCCD1}">
              <a14:hiddenFill xmlns:a14="http://schemas.microsoft.com/office/drawing/2010/main">
                <a:solidFill>
                  <a:srgbClr val="FFFFFF"/>
                </a:solidFill>
              </a14:hiddenFill>
            </a:ext>
          </a:extLst>
        </p:spPr>
      </p:pic>
      <p:sp>
        <p:nvSpPr>
          <p:cNvPr id="57" name="Pentagon 56"/>
          <p:cNvSpPr/>
          <p:nvPr/>
        </p:nvSpPr>
        <p:spPr>
          <a:xfrm flipH="1">
            <a:off x="8477252" y="1910246"/>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55580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0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2000"/>
                                        <p:tgtEl>
                                          <p:spTgt spid="1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2000"/>
                                        <p:tgtEl>
                                          <p:spTgt spid="2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2000"/>
                                        <p:tgtEl>
                                          <p:spTgt spid="2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2000"/>
                                        <p:tgtEl>
                                          <p:spTgt spid="2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2000"/>
                                        <p:tgtEl>
                                          <p:spTgt spid="17"/>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2000"/>
                                        <p:tgtEl>
                                          <p:spTgt spid="2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2000"/>
                                        <p:tgtEl>
                                          <p:spTgt spid="1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2000"/>
                                        <p:tgtEl>
                                          <p:spTgt spid="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2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17" grpId="0" animBg="1"/>
      <p:bldP spid="18" grpId="0" animBg="1"/>
      <p:bldP spid="20" grpId="0"/>
      <p:bldP spid="21" grpId="0"/>
      <p:bldP spid="24" grpId="0"/>
      <p:bldP spid="25" grpId="0"/>
      <p:bldP spid="28" grpId="0"/>
      <p:bldP spid="7" grpId="0" animBg="1"/>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v"/>
          <p:cNvSpPr/>
          <p:nvPr/>
        </p:nvSpPr>
        <p:spPr>
          <a:xfrm>
            <a:off x="1087820"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255735"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39970" y="1278320"/>
            <a:ext cx="4919472" cy="1338828"/>
          </a:xfrm>
          <a:prstGeom prst="rect">
            <a:avLst/>
          </a:prstGeom>
          <a:noFill/>
        </p:spPr>
        <p:txBody>
          <a:bodyPr wrap="square" rtlCol="0">
            <a:spAutoFit/>
          </a:bodyPr>
          <a:lstStyle/>
          <a:p>
            <a:pPr algn="ctr">
              <a:lnSpc>
                <a:spcPct val="150000"/>
              </a:lnSpc>
            </a:pPr>
            <a:r>
              <a:rPr lang="ar-SA" dirty="0">
                <a:cs typeface="B Mitra" pitchFamily="2" charset="-78"/>
              </a:rPr>
              <a:t>من امسال را</a:t>
            </a:r>
            <a:r>
              <a:rPr lang="en-US" dirty="0">
                <a:cs typeface="B Mitra" pitchFamily="2" charset="-78"/>
              </a:rPr>
              <a:t> </a:t>
            </a:r>
            <a:r>
              <a:rPr lang="fa-IR" b="1" dirty="0" smtClean="0">
                <a:cs typeface="B Mitra" pitchFamily="2" charset="-78"/>
              </a:rPr>
              <a:t>«</a:t>
            </a:r>
            <a:r>
              <a:rPr lang="ar-SA" b="1" dirty="0" smtClean="0">
                <a:cs typeface="B Mitra" pitchFamily="2" charset="-78"/>
              </a:rPr>
              <a:t>سال </a:t>
            </a:r>
            <a:r>
              <a:rPr lang="ar-SA" b="1" dirty="0">
                <a:cs typeface="B Mitra" pitchFamily="2" charset="-78"/>
              </a:rPr>
              <a:t>نوآوری و </a:t>
            </a:r>
            <a:r>
              <a:rPr lang="ar-SA" b="1" smtClean="0">
                <a:cs typeface="B Mitra" pitchFamily="2" charset="-78"/>
              </a:rPr>
              <a:t>شكوفايی</a:t>
            </a:r>
            <a:r>
              <a:rPr lang="fa-IR" b="1" smtClean="0">
                <a:cs typeface="B Mitra" pitchFamily="2" charset="-78"/>
              </a:rPr>
              <a:t>» </a:t>
            </a:r>
            <a:r>
              <a:rPr lang="ar-SA" smtClean="0">
                <a:cs typeface="B Mitra" pitchFamily="2" charset="-78"/>
              </a:rPr>
              <a:t>می‌نامم </a:t>
            </a:r>
            <a:r>
              <a:rPr lang="fa-IR" dirty="0" smtClean="0">
                <a:cs typeface="B Mitra" pitchFamily="2" charset="-78"/>
              </a:rPr>
              <a:t/>
            </a:r>
            <a:br>
              <a:rPr lang="fa-IR" dirty="0" smtClean="0">
                <a:cs typeface="B Mitra" pitchFamily="2" charset="-78"/>
              </a:rPr>
            </a:br>
            <a:r>
              <a:rPr lang="ar-SA" dirty="0" smtClean="0">
                <a:cs typeface="B Mitra" pitchFamily="2" charset="-78"/>
              </a:rPr>
              <a:t>و </a:t>
            </a:r>
            <a:r>
              <a:rPr lang="ar-SA" dirty="0">
                <a:cs typeface="B Mitra" pitchFamily="2" charset="-78"/>
              </a:rPr>
              <a:t>انتظار دارم كه ان‌شاءالله هم در زمينه‌ی نوآوری و هم در زمينه‌ی شكوفايی، ملت ما شاهد نتايج شيرينی </a:t>
            </a:r>
            <a:r>
              <a:rPr lang="ar-SA" dirty="0" smtClean="0">
                <a:cs typeface="B Mitra" pitchFamily="2" charset="-78"/>
              </a:rPr>
              <a:t>باشن</a:t>
            </a:r>
            <a:r>
              <a:rPr lang="fa-IR" dirty="0" smtClean="0">
                <a:cs typeface="B Mitra" pitchFamily="2" charset="-78"/>
              </a:rPr>
              <a:t>د.</a:t>
            </a:r>
            <a:endParaRPr lang="en-US" sz="1600" dirty="0">
              <a:solidFill>
                <a:schemeClr val="accent1">
                  <a:lumMod val="50000"/>
                </a:schemeClr>
              </a:solidFill>
            </a:endParaRPr>
          </a:p>
        </p:txBody>
      </p:sp>
      <p:sp>
        <p:nvSpPr>
          <p:cNvPr id="26" name="TextBox vasat"/>
          <p:cNvSpPr txBox="1"/>
          <p:nvPr/>
        </p:nvSpPr>
        <p:spPr>
          <a:xfrm>
            <a:off x="1110685" y="2897992"/>
            <a:ext cx="4873743" cy="1338828"/>
          </a:xfrm>
          <a:prstGeom prst="rect">
            <a:avLst/>
          </a:prstGeom>
          <a:noFill/>
        </p:spPr>
        <p:txBody>
          <a:bodyPr wrap="square" rtlCol="0">
            <a:spAutoFit/>
          </a:bodyPr>
          <a:lstStyle/>
          <a:p>
            <a:pPr marL="285750" indent="-285750">
              <a:lnSpc>
                <a:spcPct val="150000"/>
              </a:lnSpc>
              <a:buFont typeface="Wingdings" pitchFamily="2" charset="2"/>
              <a:buChar char="ü"/>
            </a:pPr>
            <a:r>
              <a:rPr lang="ar-SA" dirty="0">
                <a:cs typeface="B Mitra" pitchFamily="2" charset="-78"/>
              </a:rPr>
              <a:t>نوآوری و شکوفایی، شرط لازم برای تحقق پیشرفت </a:t>
            </a:r>
            <a:r>
              <a:rPr lang="ar-SA" dirty="0" smtClean="0">
                <a:cs typeface="B Mitra" pitchFamily="2" charset="-78"/>
              </a:rPr>
              <a:t>کشور</a:t>
            </a:r>
            <a:endParaRPr lang="fa-IR" dirty="0" smtClean="0">
              <a:cs typeface="B Mitra" pitchFamily="2" charset="-78"/>
            </a:endParaRPr>
          </a:p>
          <a:p>
            <a:pPr marL="285750" indent="-285750">
              <a:lnSpc>
                <a:spcPct val="150000"/>
              </a:lnSpc>
              <a:buFont typeface="Wingdings" pitchFamily="2" charset="2"/>
              <a:buChar char="ü"/>
            </a:pPr>
            <a:r>
              <a:rPr lang="ar-SA" dirty="0">
                <a:cs typeface="B Mitra" pitchFamily="2" charset="-78"/>
              </a:rPr>
              <a:t>نیاز کشور </a:t>
            </a:r>
            <a:r>
              <a:rPr lang="ar-SA">
                <a:cs typeface="B Mitra" pitchFamily="2" charset="-78"/>
              </a:rPr>
              <a:t>به </a:t>
            </a:r>
            <a:r>
              <a:rPr lang="ar-SA" smtClean="0">
                <a:cs typeface="B Mitra" pitchFamily="2" charset="-78"/>
              </a:rPr>
              <a:t>كار </a:t>
            </a:r>
            <a:r>
              <a:rPr lang="ar-SA" dirty="0">
                <a:cs typeface="B Mitra" pitchFamily="2" charset="-78"/>
              </a:rPr>
              <a:t>و ابتكار و تلاش مجدانه</a:t>
            </a:r>
            <a:r>
              <a:rPr lang="en-US" dirty="0">
                <a:cs typeface="B Mitra" pitchFamily="2" charset="-78"/>
              </a:rPr>
              <a:t> </a:t>
            </a:r>
            <a:r>
              <a:rPr lang="ar-SA" dirty="0">
                <a:cs typeface="B Mitra" pitchFamily="2" charset="-78"/>
              </a:rPr>
              <a:t>هم در</a:t>
            </a:r>
            <a:r>
              <a:rPr lang="ar-SA" b="1" dirty="0">
                <a:cs typeface="B Mitra" pitchFamily="2" charset="-78"/>
              </a:rPr>
              <a:t> </a:t>
            </a:r>
            <a:r>
              <a:rPr lang="ar-SA" dirty="0">
                <a:cs typeface="B Mitra" pitchFamily="2" charset="-78"/>
              </a:rPr>
              <a:t>صحنه داخلی </a:t>
            </a:r>
            <a:r>
              <a:rPr lang="ar-SA" dirty="0" smtClean="0">
                <a:cs typeface="B Mitra" pitchFamily="2" charset="-78"/>
              </a:rPr>
              <a:t>و </a:t>
            </a:r>
            <a:r>
              <a:rPr lang="ar-SA" dirty="0">
                <a:cs typeface="B Mitra" pitchFamily="2" charset="-78"/>
              </a:rPr>
              <a:t>هم </a:t>
            </a:r>
            <a:r>
              <a:rPr lang="ar-SA" dirty="0" smtClean="0">
                <a:cs typeface="B Mitra" pitchFamily="2" charset="-78"/>
              </a:rPr>
              <a:t>بین‌المللی</a:t>
            </a:r>
            <a:endParaRPr lang="en-US" sz="1600" dirty="0">
              <a:solidFill>
                <a:schemeClr val="accent1">
                  <a:lumMod val="50000"/>
                </a:schemeClr>
              </a:solidFill>
            </a:endParaRPr>
          </a:p>
        </p:txBody>
      </p:sp>
      <p:sp>
        <p:nvSpPr>
          <p:cNvPr id="7" name="Rectangle ahamiat"/>
          <p:cNvSpPr/>
          <p:nvPr/>
        </p:nvSpPr>
        <p:spPr>
          <a:xfrm>
            <a:off x="102712" y="4504340"/>
            <a:ext cx="4752429"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59442"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6007292"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Frame 17"/>
          <p:cNvSpPr/>
          <p:nvPr/>
        </p:nvSpPr>
        <p:spPr>
          <a:xfrm>
            <a:off x="4855142"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7" name="TextBox ahamiat"/>
          <p:cNvSpPr txBox="1"/>
          <p:nvPr/>
        </p:nvSpPr>
        <p:spPr>
          <a:xfrm>
            <a:off x="102713" y="4542745"/>
            <a:ext cx="4714024" cy="1754326"/>
          </a:xfrm>
          <a:prstGeom prst="rect">
            <a:avLst/>
          </a:prstGeom>
          <a:noFill/>
        </p:spPr>
        <p:txBody>
          <a:bodyPr wrap="square" rtlCol="0">
            <a:spAutoFit/>
          </a:bodyPr>
          <a:lstStyle/>
          <a:p>
            <a:pPr marL="285750" lvl="0" indent="-285750">
              <a:buFont typeface="Wingdings" pitchFamily="2" charset="2"/>
              <a:buChar char="ü"/>
            </a:pPr>
            <a:r>
              <a:rPr lang="ar-SA" dirty="0">
                <a:cs typeface="B Mitra" pitchFamily="2" charset="-78"/>
              </a:rPr>
              <a:t>همه خود را موظف بدانند كه كارهای نو و ابتكاری </a:t>
            </a:r>
            <a:r>
              <a:rPr lang="ar-SA">
                <a:cs typeface="B Mitra" pitchFamily="2" charset="-78"/>
              </a:rPr>
              <a:t>را </a:t>
            </a:r>
            <a:r>
              <a:rPr lang="fa-IR" smtClean="0">
                <a:cs typeface="B Mitra" pitchFamily="2" charset="-78"/>
              </a:rPr>
              <a:t>«</a:t>
            </a:r>
            <a:r>
              <a:rPr lang="ar-SA" smtClean="0">
                <a:cs typeface="B Mitra" pitchFamily="2" charset="-78"/>
              </a:rPr>
              <a:t>در </a:t>
            </a:r>
            <a:r>
              <a:rPr lang="ar-SA" dirty="0">
                <a:cs typeface="B Mitra" pitchFamily="2" charset="-78"/>
              </a:rPr>
              <a:t>سايه‌ی مديريت صحيح و </a:t>
            </a:r>
            <a:r>
              <a:rPr lang="ar-SA">
                <a:cs typeface="B Mitra" pitchFamily="2" charset="-78"/>
              </a:rPr>
              <a:t>تدبير </a:t>
            </a:r>
            <a:r>
              <a:rPr lang="ar-SA" smtClean="0">
                <a:cs typeface="B Mitra" pitchFamily="2" charset="-78"/>
              </a:rPr>
              <a:t>درست</a:t>
            </a:r>
            <a:r>
              <a:rPr lang="fa-IR" smtClean="0">
                <a:cs typeface="B Mitra" pitchFamily="2" charset="-78"/>
              </a:rPr>
              <a:t>» </a:t>
            </a:r>
            <a:r>
              <a:rPr lang="ar-SA" smtClean="0">
                <a:cs typeface="B Mitra" pitchFamily="2" charset="-78"/>
              </a:rPr>
              <a:t>در </a:t>
            </a:r>
            <a:r>
              <a:rPr lang="ar-SA" dirty="0">
                <a:cs typeface="B Mitra" pitchFamily="2" charset="-78"/>
              </a:rPr>
              <a:t>فعاليت كشور وارد كنند.</a:t>
            </a:r>
            <a:endParaRPr lang="en-US" dirty="0">
              <a:cs typeface="B Mitra" pitchFamily="2" charset="-78"/>
            </a:endParaRPr>
          </a:p>
          <a:p>
            <a:pPr marL="285750" indent="-285750">
              <a:buFont typeface="Wingdings" pitchFamily="2" charset="2"/>
              <a:buChar char="ü"/>
            </a:pPr>
            <a:r>
              <a:rPr lang="ar-SA" smtClean="0">
                <a:cs typeface="B Mitra" pitchFamily="2" charset="-78"/>
              </a:rPr>
              <a:t>فعاليت</a:t>
            </a:r>
            <a:r>
              <a:rPr lang="fa-IR" smtClean="0">
                <a:cs typeface="B Mitra" pitchFamily="2" charset="-78"/>
              </a:rPr>
              <a:t>‌</a:t>
            </a:r>
            <a:r>
              <a:rPr lang="ar-SA" smtClean="0">
                <a:cs typeface="B Mitra" pitchFamily="2" charset="-78"/>
              </a:rPr>
              <a:t>ها </a:t>
            </a:r>
            <a:r>
              <a:rPr lang="ar-SA">
                <a:cs typeface="B Mitra" pitchFamily="2" charset="-78"/>
              </a:rPr>
              <a:t>و </a:t>
            </a:r>
            <a:r>
              <a:rPr lang="ar-SA" smtClean="0">
                <a:cs typeface="B Mitra" pitchFamily="2" charset="-78"/>
              </a:rPr>
              <a:t>سرمایه‌گذاری</a:t>
            </a:r>
            <a:r>
              <a:rPr lang="fa-IR" smtClean="0">
                <a:cs typeface="B Mitra" pitchFamily="2" charset="-78"/>
              </a:rPr>
              <a:t>‌</a:t>
            </a:r>
            <a:r>
              <a:rPr lang="ar-SA" smtClean="0">
                <a:cs typeface="B Mitra" pitchFamily="2" charset="-78"/>
              </a:rPr>
              <a:t>هایی </a:t>
            </a:r>
            <a:r>
              <a:rPr lang="ar-SA" dirty="0">
                <a:cs typeface="B Mitra" pitchFamily="2" charset="-78"/>
              </a:rPr>
              <a:t>كه </a:t>
            </a:r>
            <a:r>
              <a:rPr lang="ar-SA">
                <a:cs typeface="B Mitra" pitchFamily="2" charset="-78"/>
              </a:rPr>
              <a:t>در </a:t>
            </a:r>
            <a:r>
              <a:rPr lang="ar-SA" smtClean="0">
                <a:cs typeface="B Mitra" pitchFamily="2" charset="-78"/>
              </a:rPr>
              <a:t>سال</a:t>
            </a:r>
            <a:r>
              <a:rPr lang="fa-IR" smtClean="0">
                <a:cs typeface="B Mitra" pitchFamily="2" charset="-78"/>
              </a:rPr>
              <a:t>‌</a:t>
            </a:r>
            <a:r>
              <a:rPr lang="ar-SA" smtClean="0">
                <a:cs typeface="B Mitra" pitchFamily="2" charset="-78"/>
              </a:rPr>
              <a:t>های </a:t>
            </a:r>
            <a:r>
              <a:rPr lang="ar-SA" dirty="0">
                <a:cs typeface="B Mitra" pitchFamily="2" charset="-78"/>
              </a:rPr>
              <a:t>گذشته انجام گرفته </a:t>
            </a:r>
            <a:r>
              <a:rPr lang="ar-SA">
                <a:cs typeface="B Mitra" pitchFamily="2" charset="-78"/>
              </a:rPr>
              <a:t>است</a:t>
            </a:r>
            <a:r>
              <a:rPr lang="ar-SA" smtClean="0">
                <a:cs typeface="B Mitra" pitchFamily="2" charset="-78"/>
              </a:rPr>
              <a:t>، </a:t>
            </a:r>
            <a:r>
              <a:rPr lang="ar-SA" dirty="0">
                <a:cs typeface="B Mitra" pitchFamily="2" charset="-78"/>
              </a:rPr>
              <a:t>چه سرمايه‌گذاری مادی، چه </a:t>
            </a:r>
            <a:r>
              <a:rPr lang="ar-SA">
                <a:cs typeface="B Mitra" pitchFamily="2" charset="-78"/>
              </a:rPr>
              <a:t>سرمايه‌گذاری </a:t>
            </a:r>
            <a:r>
              <a:rPr lang="ar-SA" smtClean="0">
                <a:cs typeface="B Mitra" pitchFamily="2" charset="-78"/>
              </a:rPr>
              <a:t>معنوی، </a:t>
            </a:r>
            <a:r>
              <a:rPr lang="ar-SA" dirty="0">
                <a:cs typeface="B Mitra" pitchFamily="2" charset="-78"/>
              </a:rPr>
              <a:t>اينها به شكوفايی برسد و مردم نتايج آن را در زندگی خود حس </a:t>
            </a:r>
            <a:r>
              <a:rPr lang="ar-SA" dirty="0" smtClean="0">
                <a:cs typeface="B Mitra" pitchFamily="2" charset="-78"/>
              </a:rPr>
              <a:t>كنند</a:t>
            </a:r>
            <a:r>
              <a:rPr lang="fa-IR" dirty="0" smtClean="0">
                <a:cs typeface="B Mitra" pitchFamily="2" charset="-78"/>
              </a:rPr>
              <a:t>.</a:t>
            </a:r>
            <a:endParaRPr lang="en-US" sz="1600" dirty="0">
              <a:solidFill>
                <a:schemeClr val="accent1">
                  <a:lumMod val="50000"/>
                </a:schemeClr>
              </a:solidFill>
            </a:endParaRPr>
          </a:p>
          <a:p>
            <a:pPr marL="285750" lvl="0" indent="-285750">
              <a:buFont typeface="Wingdings" pitchFamily="2" charset="2"/>
              <a:buChar char="ü"/>
            </a:pPr>
            <a:endParaRPr lang="en-US"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۱۳۸۷</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20" name="TextBox 19"/>
          <p:cNvSpPr txBox="1"/>
          <p:nvPr/>
        </p:nvSpPr>
        <p:spPr>
          <a:xfrm>
            <a:off x="5584837" y="3218325"/>
            <a:ext cx="1459390" cy="646331"/>
          </a:xfrm>
          <a:prstGeom prst="rect">
            <a:avLst/>
          </a:prstGeom>
          <a:noFill/>
        </p:spPr>
        <p:txBody>
          <a:bodyPr wrap="square" rtlCol="0">
            <a:spAutoFit/>
          </a:bodyPr>
          <a:lstStyle/>
          <a:p>
            <a:r>
              <a:rPr lang="ar-SA" sz="3600" dirty="0" smtClean="0">
                <a:cs typeface="B Mitra" pitchFamily="2" charset="-78"/>
              </a:rPr>
              <a:t>علت</a:t>
            </a:r>
            <a:endParaRPr lang="en-US" sz="2400" dirty="0">
              <a:cs typeface="B Mitra" pitchFamily="2" charset="-78"/>
            </a:endParaRPr>
          </a:p>
        </p:txBody>
      </p:sp>
      <p:sp>
        <p:nvSpPr>
          <p:cNvPr id="21" name="TextBox 20"/>
          <p:cNvSpPr txBox="1"/>
          <p:nvPr/>
        </p:nvSpPr>
        <p:spPr>
          <a:xfrm>
            <a:off x="6698582" y="1585560"/>
            <a:ext cx="1459390" cy="646331"/>
          </a:xfrm>
          <a:prstGeom prst="rect">
            <a:avLst/>
          </a:prstGeom>
          <a:noFill/>
        </p:spPr>
        <p:txBody>
          <a:bodyPr wrap="square" rtlCol="0">
            <a:spAutoFit/>
          </a:bodyPr>
          <a:lstStyle/>
          <a:p>
            <a:r>
              <a:rPr lang="fa-IR" sz="3600" dirty="0" smtClean="0">
                <a:cs typeface="B Mitra" pitchFamily="2" charset="-78"/>
              </a:rPr>
              <a:t>پیام</a:t>
            </a:r>
            <a:endParaRPr lang="en-US" sz="2400" dirty="0">
              <a:cs typeface="B Mitra" pitchFamily="2" charset="-78"/>
            </a:endParaRPr>
          </a:p>
        </p:txBody>
      </p:sp>
      <p:sp>
        <p:nvSpPr>
          <p:cNvPr id="24" name="TextBox 23"/>
          <p:cNvSpPr txBox="1"/>
          <p:nvPr/>
        </p:nvSpPr>
        <p:spPr>
          <a:xfrm>
            <a:off x="4242699" y="4942561"/>
            <a:ext cx="1687783" cy="646331"/>
          </a:xfrm>
          <a:prstGeom prst="rect">
            <a:avLst/>
          </a:prstGeom>
          <a:noFill/>
        </p:spPr>
        <p:txBody>
          <a:bodyPr wrap="square" rtlCol="0">
            <a:spAutoFit/>
          </a:bodyPr>
          <a:lstStyle/>
          <a:p>
            <a:r>
              <a:rPr lang="fa-IR" sz="3600" dirty="0">
                <a:cs typeface="B Mitra" pitchFamily="2" charset="-78"/>
              </a:rPr>
              <a:t>هدف</a:t>
            </a:r>
            <a:endParaRPr lang="en-US" sz="3600" dirty="0">
              <a:cs typeface="B Mitra" pitchFamily="2" charset="-78"/>
            </a:endParaRPr>
          </a:p>
        </p:txBody>
      </p:sp>
      <p:pic>
        <p:nvPicPr>
          <p:cNvPr id="2050" name="Picture 2" descr="C:\Users\Sadr\Desktop\9643_675.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2714" y="1114279"/>
            <a:ext cx="1898341" cy="1510044"/>
          </a:xfrm>
          <a:prstGeom prst="rect">
            <a:avLst/>
          </a:prstGeom>
          <a:noFill/>
          <a:ln w="28575">
            <a:solidFill>
              <a:srgbClr val="1F497D"/>
            </a:solidFill>
          </a:ln>
          <a:extLst>
            <a:ext uri="{909E8E84-426E-40DD-AFC4-6F175D3DCCD1}">
              <a14:hiddenFill xmlns:a14="http://schemas.microsoft.com/office/drawing/2010/main">
                <a:solidFill>
                  <a:srgbClr val="FFFFFF"/>
                </a:solidFill>
              </a14:hiddenFill>
            </a:ext>
          </a:extLst>
        </p:spPr>
      </p:pic>
      <p:sp>
        <p:nvSpPr>
          <p:cNvPr id="54" name="Pentagon 53"/>
          <p:cNvSpPr/>
          <p:nvPr/>
        </p:nvSpPr>
        <p:spPr>
          <a:xfrm flipH="1">
            <a:off x="8477252" y="2138846"/>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4239157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20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20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20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2000"/>
                                        <p:tgtEl>
                                          <p:spTgt spid="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2000"/>
                                        <p:tgtEl>
                                          <p:spTgt spid="2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2000"/>
                                        <p:tgtEl>
                                          <p:spTgt spid="1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4" grpId="0"/>
      <p:bldP spid="26" grpId="0"/>
      <p:bldP spid="7" grpId="0" animBg="1"/>
      <p:bldP spid="16" grpId="0" animBg="1"/>
      <p:bldP spid="17" grpId="0" animBg="1"/>
      <p:bldP spid="18" grpId="0" animBg="1"/>
      <p:bldP spid="27" grpId="0"/>
      <p:bldP spid="20" grpId="0"/>
      <p:bldP spid="21"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28175" y="1170745"/>
            <a:ext cx="4919472" cy="1569660"/>
          </a:xfrm>
          <a:prstGeom prst="rect">
            <a:avLst/>
          </a:prstGeom>
          <a:noFill/>
        </p:spPr>
        <p:txBody>
          <a:bodyPr wrap="square" rtlCol="0">
            <a:spAutoFit/>
          </a:bodyPr>
          <a:lstStyle/>
          <a:p>
            <a:pPr algn="ctr">
              <a:lnSpc>
                <a:spcPct val="150000"/>
              </a:lnSpc>
            </a:pPr>
            <a:r>
              <a:rPr lang="ar-SA" sz="1600" dirty="0">
                <a:cs typeface="B Mitra" pitchFamily="2" charset="-78"/>
              </a:rPr>
              <a:t>به نظر من امسال، سالِ </a:t>
            </a:r>
            <a:r>
              <a:rPr lang="fa-IR" sz="1600" b="1" dirty="0">
                <a:cs typeface="B Mitra" pitchFamily="2" charset="-78"/>
              </a:rPr>
              <a:t>«</a:t>
            </a:r>
            <a:r>
              <a:rPr lang="ar-SA" sz="1600" b="1" dirty="0" smtClean="0">
                <a:cs typeface="B Mitra" pitchFamily="2" charset="-78"/>
              </a:rPr>
              <a:t>اتحاد </a:t>
            </a:r>
            <a:r>
              <a:rPr lang="ar-SA" sz="1600" b="1" dirty="0">
                <a:cs typeface="B Mitra" pitchFamily="2" charset="-78"/>
              </a:rPr>
              <a:t>ملى و انسجام </a:t>
            </a:r>
            <a:r>
              <a:rPr lang="ar-SA" sz="1600" b="1" dirty="0" smtClean="0">
                <a:cs typeface="B Mitra" pitchFamily="2" charset="-78"/>
              </a:rPr>
              <a:t>اسلامى</a:t>
            </a:r>
            <a:r>
              <a:rPr lang="fa-IR" sz="1600" b="1" dirty="0" smtClean="0">
                <a:cs typeface="B Mitra" pitchFamily="2" charset="-78"/>
              </a:rPr>
              <a:t>» </a:t>
            </a:r>
            <a:r>
              <a:rPr lang="ar-SA" sz="1600" dirty="0" smtClean="0">
                <a:cs typeface="B Mitra" pitchFamily="2" charset="-78"/>
              </a:rPr>
              <a:t>است</a:t>
            </a:r>
            <a:r>
              <a:rPr lang="ar-SA" sz="1600">
                <a:cs typeface="B Mitra" pitchFamily="2" charset="-78"/>
              </a:rPr>
              <a:t>؛ </a:t>
            </a:r>
            <a:r>
              <a:rPr lang="ar-SA" sz="1600" smtClean="0">
                <a:cs typeface="B Mitra" pitchFamily="2" charset="-78"/>
              </a:rPr>
              <a:t>يعنى </a:t>
            </a:r>
            <a:r>
              <a:rPr lang="ar-SA" sz="1600" dirty="0">
                <a:cs typeface="B Mitra" pitchFamily="2" charset="-78"/>
              </a:rPr>
              <a:t>در درون ملت ما اتحاد كلمه‌ى همه‌ى آحاد ملت </a:t>
            </a:r>
            <a:r>
              <a:rPr lang="ar-SA" sz="1600">
                <a:cs typeface="B Mitra" pitchFamily="2" charset="-78"/>
              </a:rPr>
              <a:t>و </a:t>
            </a:r>
            <a:r>
              <a:rPr lang="ar-SA" sz="1600" smtClean="0">
                <a:cs typeface="B Mitra" pitchFamily="2" charset="-78"/>
              </a:rPr>
              <a:t>قوميت</a:t>
            </a:r>
            <a:r>
              <a:rPr lang="fa-IR" sz="1600" smtClean="0">
                <a:cs typeface="B Mitra" pitchFamily="2" charset="-78"/>
              </a:rPr>
              <a:t>‌</a:t>
            </a:r>
            <a:r>
              <a:rPr lang="ar-SA" sz="1600" smtClean="0">
                <a:cs typeface="B Mitra" pitchFamily="2" charset="-78"/>
              </a:rPr>
              <a:t>هاى </a:t>
            </a:r>
            <a:r>
              <a:rPr lang="ar-SA" sz="1600" dirty="0">
                <a:cs typeface="B Mitra" pitchFamily="2" charset="-78"/>
              </a:rPr>
              <a:t>گوناگون و مذاهب گوناگون و اصناف گوناگون ملى؛ و در سطح بين‌المللى، انسجام ميان همه‌ى مسلمانان و روابط برادرانه‌ى ميان آحاد امت اسلامى از مذاهب گوناگون و وحدت كلمه‌ى </a:t>
            </a:r>
            <a:r>
              <a:rPr lang="ar-SA" sz="1600">
                <a:cs typeface="B Mitra" pitchFamily="2" charset="-78"/>
              </a:rPr>
              <a:t>آنها</a:t>
            </a:r>
            <a:r>
              <a:rPr lang="en-US" sz="1600" smtClean="0">
                <a:cs typeface="B Mitra" pitchFamily="2" charset="-78"/>
              </a:rPr>
              <a:t>.</a:t>
            </a:r>
            <a:endParaRPr lang="en-US" sz="1600" dirty="0">
              <a:cs typeface="B Mitra" pitchFamily="2" charset="-78"/>
            </a:endParaRPr>
          </a:p>
        </p:txBody>
      </p:sp>
      <p:sp>
        <p:nvSpPr>
          <p:cNvPr id="6"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1073513" y="2912066"/>
            <a:ext cx="4996282" cy="1323439"/>
          </a:xfrm>
          <a:prstGeom prst="rect">
            <a:avLst/>
          </a:prstGeom>
          <a:noFill/>
        </p:spPr>
        <p:txBody>
          <a:bodyPr wrap="square" rtlCol="0">
            <a:spAutoFit/>
          </a:bodyPr>
          <a:lstStyle/>
          <a:p>
            <a:pPr marL="171450" indent="-171450" algn="justLow">
              <a:buFont typeface="Wingdings" pitchFamily="2" charset="2"/>
              <a:buChar char="ü"/>
            </a:pPr>
            <a:r>
              <a:rPr lang="ar-SA" sz="1600" dirty="0">
                <a:cs typeface="B Mitra" pitchFamily="2" charset="-78"/>
              </a:rPr>
              <a:t>تحقق آرزوهای ملت ایران و جبران عقب‌ماندگی‌ها تنها با تلاش همه‌جانبه‌ى </a:t>
            </a:r>
            <a:r>
              <a:rPr lang="ar-SA" sz="1600" dirty="0" smtClean="0">
                <a:cs typeface="B Mitra" pitchFamily="2" charset="-78"/>
              </a:rPr>
              <a:t>ملى</a:t>
            </a:r>
            <a:endParaRPr lang="fa-IR" sz="1600" dirty="0" smtClean="0">
              <a:cs typeface="B Mitra" pitchFamily="2" charset="-78"/>
            </a:endParaRPr>
          </a:p>
          <a:p>
            <a:pPr marL="171450" indent="-171450" algn="justLow">
              <a:buFont typeface="Wingdings" pitchFamily="2" charset="2"/>
              <a:buChar char="ü"/>
            </a:pPr>
            <a:r>
              <a:rPr lang="ar-SA" sz="1600" dirty="0" smtClean="0">
                <a:cs typeface="B Mitra" pitchFamily="2" charset="-78"/>
              </a:rPr>
              <a:t>تلاش </a:t>
            </a:r>
            <a:r>
              <a:rPr lang="ar-SA" sz="1600" dirty="0">
                <a:cs typeface="B Mitra" pitchFamily="2" charset="-78"/>
              </a:rPr>
              <a:t>دشمن برای اختلاف‌افکنی بین صفوف ملت ایران به بهانه قومیت، مذهب و گرایش‌های </a:t>
            </a:r>
            <a:r>
              <a:rPr lang="ar-SA" sz="1600" dirty="0" smtClean="0">
                <a:cs typeface="B Mitra" pitchFamily="2" charset="-78"/>
              </a:rPr>
              <a:t>صنفی</a:t>
            </a:r>
            <a:endParaRPr lang="fa-IR" sz="1600" dirty="0" smtClean="0">
              <a:cs typeface="B Mitra" pitchFamily="2" charset="-78"/>
            </a:endParaRPr>
          </a:p>
          <a:p>
            <a:pPr marL="171450" indent="-171450" algn="justLow">
              <a:buFont typeface="Wingdings" pitchFamily="2" charset="2"/>
              <a:buChar char="ü"/>
            </a:pPr>
            <a:r>
              <a:rPr lang="ar-SA" sz="1600" dirty="0" smtClean="0">
                <a:cs typeface="B Mitra" pitchFamily="2" charset="-78"/>
              </a:rPr>
              <a:t>تلاش </a:t>
            </a:r>
            <a:r>
              <a:rPr lang="ar-SA" sz="1600" dirty="0">
                <a:cs typeface="B Mitra" pitchFamily="2" charset="-78"/>
              </a:rPr>
              <a:t>وسیع و عمیق دشمن برای از بین بردن ابهت ملت ایران در </a:t>
            </a:r>
            <a:r>
              <a:rPr lang="ar-SA" sz="1600">
                <a:cs typeface="B Mitra" pitchFamily="2" charset="-78"/>
              </a:rPr>
              <a:t>میان </a:t>
            </a:r>
            <a:r>
              <a:rPr lang="ar-SA" sz="1600" smtClean="0">
                <a:cs typeface="B Mitra" pitchFamily="2" charset="-78"/>
              </a:rPr>
              <a:t>ملت</a:t>
            </a:r>
            <a:r>
              <a:rPr lang="fa-IR" sz="1600" smtClean="0">
                <a:cs typeface="B Mitra" pitchFamily="2" charset="-78"/>
              </a:rPr>
              <a:t>‌</a:t>
            </a:r>
            <a:r>
              <a:rPr lang="ar-SA" sz="1600" smtClean="0">
                <a:cs typeface="B Mitra" pitchFamily="2" charset="-78"/>
              </a:rPr>
              <a:t>های </a:t>
            </a:r>
            <a:r>
              <a:rPr lang="ar-SA" sz="1600" dirty="0" smtClean="0">
                <a:cs typeface="B Mitra" pitchFamily="2" charset="-78"/>
              </a:rPr>
              <a:t>دیگر</a:t>
            </a:r>
            <a:endParaRPr lang="en-US" sz="1200" dirty="0">
              <a:solidFill>
                <a:schemeClr val="tx1">
                  <a:lumMod val="95000"/>
                  <a:lumOff val="5000"/>
                </a:schemeClr>
              </a:solidFill>
            </a:endParaRPr>
          </a:p>
        </p:txBody>
      </p:sp>
      <p:sp>
        <p:nvSpPr>
          <p:cNvPr id="7" name="Rectangle ahamiat"/>
          <p:cNvSpPr/>
          <p:nvPr/>
        </p:nvSpPr>
        <p:spPr>
          <a:xfrm>
            <a:off x="78615" y="4504340"/>
            <a:ext cx="476222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70530" y="3244241"/>
            <a:ext cx="1459390" cy="646331"/>
          </a:xfrm>
          <a:prstGeom prst="rect">
            <a:avLst/>
          </a:prstGeom>
          <a:noFill/>
        </p:spPr>
        <p:txBody>
          <a:bodyPr wrap="square" rtlCol="0">
            <a:spAutoFit/>
          </a:bodyPr>
          <a:lstStyle/>
          <a:p>
            <a:r>
              <a:rPr lang="fa-IR" sz="3600" dirty="0">
                <a:cs typeface="B Mitra" pitchFamily="2" charset="-78"/>
              </a:rPr>
              <a:t>علت</a:t>
            </a:r>
            <a:endParaRPr lang="en-US" sz="2800" dirty="0">
              <a:cs typeface="B Mitra" pitchFamily="2" charset="-78"/>
            </a:endParaRPr>
          </a:p>
        </p:txBody>
      </p:sp>
      <p:sp>
        <p:nvSpPr>
          <p:cNvPr id="18" name="Frame 17"/>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84275" y="1611476"/>
            <a:ext cx="1459390" cy="646331"/>
          </a:xfrm>
          <a:prstGeom prst="rect">
            <a:avLst/>
          </a:prstGeom>
          <a:noFill/>
        </p:spPr>
        <p:txBody>
          <a:bodyPr wrap="square" rtlCol="0">
            <a:spAutoFit/>
          </a:bodyPr>
          <a:lstStyle/>
          <a:p>
            <a:r>
              <a:rPr lang="fa-IR" sz="3600" dirty="0">
                <a:cs typeface="B Mitra" pitchFamily="2" charset="-78"/>
              </a:rPr>
              <a:t>پیام</a:t>
            </a:r>
            <a:endParaRPr lang="en-US" sz="2800" dirty="0">
              <a:cs typeface="B Mitra" pitchFamily="2" charset="-78"/>
            </a:endParaRPr>
          </a:p>
        </p:txBody>
      </p:sp>
      <p:sp>
        <p:nvSpPr>
          <p:cNvPr id="23" name="TextBox 22"/>
          <p:cNvSpPr txBox="1"/>
          <p:nvPr/>
        </p:nvSpPr>
        <p:spPr>
          <a:xfrm>
            <a:off x="4189987" y="4999255"/>
            <a:ext cx="1687783" cy="646331"/>
          </a:xfrm>
          <a:prstGeom prst="rect">
            <a:avLst/>
          </a:prstGeom>
          <a:noFill/>
        </p:spPr>
        <p:txBody>
          <a:bodyPr wrap="square" rtlCol="0">
            <a:spAutoFit/>
          </a:bodyPr>
          <a:lstStyle/>
          <a:p>
            <a:r>
              <a:rPr lang="fa-IR" sz="3600" dirty="0" smtClean="0">
                <a:cs typeface="B Mitra" pitchFamily="2" charset="-78"/>
              </a:rPr>
              <a:t>هدف</a:t>
            </a:r>
            <a:endParaRPr lang="en-US" sz="2800" dirty="0">
              <a:cs typeface="B Mitra" pitchFamily="2" charset="-78"/>
            </a:endParaRPr>
          </a:p>
        </p:txBody>
      </p:sp>
      <p:sp>
        <p:nvSpPr>
          <p:cNvPr id="27" name="TextBox ahamiat"/>
          <p:cNvSpPr txBox="1"/>
          <p:nvPr/>
        </p:nvSpPr>
        <p:spPr>
          <a:xfrm>
            <a:off x="78615" y="4691478"/>
            <a:ext cx="4714024" cy="1200329"/>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محکم‌تر کردن رابطه ملت ایران با ملت‌های دیگر با تکیه بر اصول </a:t>
            </a:r>
            <a:r>
              <a:rPr lang="ar-SA" sz="1600" dirty="0" smtClean="0">
                <a:cs typeface="B Mitra" pitchFamily="2" charset="-78"/>
              </a:rPr>
              <a:t>مشترک</a:t>
            </a:r>
            <a:endParaRPr lang="fa-IR" sz="1600" dirty="0" smtClean="0">
              <a:cs typeface="B Mitra" pitchFamily="2" charset="-78"/>
            </a:endParaRPr>
          </a:p>
          <a:p>
            <a:pPr marL="285750" indent="-285750">
              <a:lnSpc>
                <a:spcPct val="150000"/>
              </a:lnSpc>
              <a:buFont typeface="Wingdings" pitchFamily="2" charset="2"/>
              <a:buChar char="ü"/>
            </a:pPr>
            <a:r>
              <a:rPr lang="ar-SA" sz="1600" dirty="0">
                <a:cs typeface="B Mitra" pitchFamily="2" charset="-78"/>
              </a:rPr>
              <a:t>همراهی و همکاری همه نیروهای معتقد به آرمان‌های بلند ملت ایران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برای </a:t>
            </a:r>
            <a:r>
              <a:rPr lang="ar-SA" sz="1600" dirty="0">
                <a:cs typeface="B Mitra" pitchFamily="2" charset="-78"/>
              </a:rPr>
              <a:t>تلاش </a:t>
            </a:r>
            <a:r>
              <a:rPr lang="ar-SA" sz="1600" smtClean="0">
                <a:cs typeface="B Mitra" pitchFamily="2" charset="-78"/>
              </a:rPr>
              <a:t>اقتصاد</a:t>
            </a:r>
            <a:r>
              <a:rPr lang="fa-IR" sz="1600" smtClean="0">
                <a:cs typeface="B Mitra" pitchFamily="2" charset="-78"/>
              </a:rPr>
              <a:t>ی ‌</a:t>
            </a:r>
            <a:r>
              <a:rPr lang="ar-SA" sz="1600" dirty="0" smtClean="0">
                <a:cs typeface="B Mitra" pitchFamily="2" charset="-78"/>
              </a:rPr>
              <a:t>و </a:t>
            </a:r>
            <a:r>
              <a:rPr lang="ar-SA" sz="1600" dirty="0">
                <a:cs typeface="B Mitra" pitchFamily="2" charset="-78"/>
              </a:rPr>
              <a:t>بناى يك جامعه‌ى برخوردار از </a:t>
            </a:r>
            <a:r>
              <a:rPr lang="ar-SA" sz="1600" dirty="0" smtClean="0">
                <a:cs typeface="B Mitra" pitchFamily="2" charset="-78"/>
              </a:rPr>
              <a:t>رفاه</a:t>
            </a:r>
            <a:endParaRPr lang="en-US" sz="1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۱۳۸۶</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pic>
        <p:nvPicPr>
          <p:cNvPr id="3074" name="Picture 2" descr="C:\Users\Sadr\Desktop\7716_600.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8822" y="1223520"/>
            <a:ext cx="2040152" cy="1437380"/>
          </a:xfrm>
          <a:prstGeom prst="rect">
            <a:avLst/>
          </a:prstGeom>
          <a:noFill/>
          <a:ln w="31750">
            <a:solidFill>
              <a:srgbClr val="1F497D"/>
            </a:solidFill>
          </a:ln>
          <a:extLst>
            <a:ext uri="{909E8E84-426E-40DD-AFC4-6F175D3DCCD1}">
              <a14:hiddenFill xmlns:a14="http://schemas.microsoft.com/office/drawing/2010/main">
                <a:solidFill>
                  <a:srgbClr val="FFFFFF"/>
                </a:solidFill>
              </a14:hiddenFill>
            </a:ext>
          </a:extLst>
        </p:spPr>
      </p:pic>
      <p:sp>
        <p:nvSpPr>
          <p:cNvPr id="53" name="Pentagon 52"/>
          <p:cNvSpPr/>
          <p:nvPr/>
        </p:nvSpPr>
        <p:spPr>
          <a:xfrm flipH="1">
            <a:off x="8477252" y="2367446"/>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3346669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ahamiat"/>
          <p:cNvSpPr/>
          <p:nvPr/>
        </p:nvSpPr>
        <p:spPr>
          <a:xfrm>
            <a:off x="40209" y="4504340"/>
            <a:ext cx="480062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ahamiat"/>
          <p:cNvSpPr txBox="1"/>
          <p:nvPr/>
        </p:nvSpPr>
        <p:spPr>
          <a:xfrm>
            <a:off x="-267031" y="4418005"/>
            <a:ext cx="5223081" cy="1708160"/>
          </a:xfrm>
          <a:prstGeom prst="rect">
            <a:avLst/>
          </a:prstGeom>
          <a:noFill/>
        </p:spPr>
        <p:txBody>
          <a:bodyPr wrap="square" rtlCol="0">
            <a:spAutoFit/>
          </a:bodyPr>
          <a:lstStyle/>
          <a:p>
            <a:pPr marL="285750" indent="-193675">
              <a:lnSpc>
                <a:spcPct val="150000"/>
              </a:lnSpc>
              <a:buFont typeface="Wingdings" pitchFamily="2" charset="2"/>
              <a:buChar char="ü"/>
            </a:pPr>
            <a:r>
              <a:rPr lang="fa-IR" sz="1400" dirty="0">
                <a:cs typeface="B Mitra" pitchFamily="2" charset="-78"/>
              </a:rPr>
              <a:t>هماهنگی عملکرد ملت و دولت با </a:t>
            </a:r>
            <a:r>
              <a:rPr lang="ar-SA" sz="1400" dirty="0">
                <a:cs typeface="B Mitra" pitchFamily="2" charset="-78"/>
              </a:rPr>
              <a:t>حكمت، علم، حكومت، عدالت، اخلاق و كرامت نبوی </a:t>
            </a:r>
            <a:r>
              <a:rPr lang="fa-IR" sz="1400" dirty="0" smtClean="0">
                <a:cs typeface="B Mitra" pitchFamily="2" charset="-78"/>
              </a:rPr>
              <a:t/>
            </a:r>
            <a:br>
              <a:rPr lang="fa-IR" sz="1400" dirty="0" smtClean="0">
                <a:cs typeface="B Mitra" pitchFamily="2" charset="-78"/>
              </a:rPr>
            </a:br>
            <a:r>
              <a:rPr lang="ar-SA" sz="1400" dirty="0" smtClean="0">
                <a:cs typeface="B Mitra" pitchFamily="2" charset="-78"/>
              </a:rPr>
              <a:t>و </a:t>
            </a:r>
            <a:r>
              <a:rPr lang="ar-SA" sz="1400" dirty="0">
                <a:cs typeface="B Mitra" pitchFamily="2" charset="-78"/>
              </a:rPr>
              <a:t>با فروتنى و عزت و جهاد و رحمت </a:t>
            </a:r>
            <a:r>
              <a:rPr lang="ar-SA" sz="1400" dirty="0" smtClean="0">
                <a:cs typeface="B Mitra" pitchFamily="2" charset="-78"/>
              </a:rPr>
              <a:t>نبوى</a:t>
            </a:r>
            <a:endParaRPr lang="fa-IR" sz="1400" dirty="0" smtClean="0">
              <a:cs typeface="B Mitra" pitchFamily="2" charset="-78"/>
            </a:endParaRPr>
          </a:p>
          <a:p>
            <a:pPr marL="285750" indent="-193675">
              <a:lnSpc>
                <a:spcPct val="150000"/>
              </a:lnSpc>
              <a:buFont typeface="Wingdings" pitchFamily="2" charset="2"/>
              <a:buChar char="ü"/>
            </a:pPr>
            <a:r>
              <a:rPr lang="ar-SA" sz="1400" dirty="0">
                <a:cs typeface="B Mitra" pitchFamily="2" charset="-78"/>
              </a:rPr>
              <a:t>مرور درس‌های پیامبر اعظم</a:t>
            </a:r>
            <a:r>
              <a:rPr lang="ar-SA" sz="1050" dirty="0">
                <a:cs typeface="B Mitra" pitchFamily="2" charset="-78"/>
              </a:rPr>
              <a:t>(صلی‌الله‌علیه‌وآله) </a:t>
            </a:r>
            <a:r>
              <a:rPr lang="ar-SA" sz="1400" dirty="0">
                <a:cs typeface="B Mitra" pitchFamily="2" charset="-78"/>
              </a:rPr>
              <a:t>و تبدیل آنها </a:t>
            </a:r>
            <a:r>
              <a:rPr lang="fa-IR" sz="1400" dirty="0" smtClean="0">
                <a:cs typeface="B Mitra" pitchFamily="2" charset="-78"/>
              </a:rPr>
              <a:t>ب</a:t>
            </a:r>
            <a:r>
              <a:rPr lang="ar-SA" sz="1400" dirty="0" smtClean="0">
                <a:cs typeface="B Mitra" pitchFamily="2" charset="-78"/>
              </a:rPr>
              <a:t>ه </a:t>
            </a:r>
            <a:r>
              <a:rPr lang="ar-SA" sz="1400" dirty="0">
                <a:cs typeface="B Mitra" pitchFamily="2" charset="-78"/>
              </a:rPr>
              <a:t>درس‌هایی برای زندگی خودمان</a:t>
            </a:r>
            <a:endParaRPr lang="fa-IR" sz="1400" dirty="0">
              <a:cs typeface="B Mitra" pitchFamily="2" charset="-78"/>
            </a:endParaRPr>
          </a:p>
          <a:p>
            <a:pPr marL="285750" indent="-193675">
              <a:lnSpc>
                <a:spcPct val="150000"/>
              </a:lnSpc>
              <a:buFont typeface="Wingdings" pitchFamily="2" charset="2"/>
              <a:buChar char="ü"/>
            </a:pPr>
            <a:r>
              <a:rPr lang="fa-IR" sz="1400" dirty="0" smtClean="0">
                <a:cs typeface="B Mitra" pitchFamily="2" charset="-78"/>
              </a:rPr>
              <a:t>برداشتن </a:t>
            </a:r>
            <a:r>
              <a:rPr lang="fa-IR" sz="1400" dirty="0">
                <a:cs typeface="B Mitra" pitchFamily="2" charset="-78"/>
              </a:rPr>
              <a:t>گام‌های بلند و خیزش در جهت ساختن جامعه و تمدن مورد </a:t>
            </a:r>
            <a:r>
              <a:rPr lang="fa-IR" sz="1400">
                <a:cs typeface="B Mitra" pitchFamily="2" charset="-78"/>
              </a:rPr>
              <a:t>نظر </a:t>
            </a:r>
            <a:r>
              <a:rPr lang="fa-IR" sz="1400" smtClean="0">
                <a:cs typeface="B Mitra" pitchFamily="2" charset="-78"/>
              </a:rPr>
              <a:t>پیغمبراسلام</a:t>
            </a:r>
            <a:r>
              <a:rPr lang="ar-SA" sz="1200" smtClean="0">
                <a:cs typeface="B Mitra" pitchFamily="2" charset="-78"/>
              </a:rPr>
              <a:t>(صلی‌الله‌علیه‌وآله)</a:t>
            </a:r>
            <a:endParaRPr lang="en-US" sz="1200" dirty="0">
              <a:cs typeface="B Mitra" pitchFamily="2" charset="-78"/>
            </a:endParaRPr>
          </a:p>
        </p:txBody>
      </p:sp>
      <p:sp>
        <p:nvSpPr>
          <p:cNvPr id="5" name="Rectangle 4"/>
          <p:cNvSpPr/>
          <p:nvPr/>
        </p:nvSpPr>
        <p:spPr>
          <a:xfrm>
            <a:off x="2440520" y="1147339"/>
            <a:ext cx="4720379"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41429" y="1334477"/>
            <a:ext cx="4919472" cy="1200329"/>
          </a:xfrm>
          <a:prstGeom prst="rect">
            <a:avLst/>
          </a:prstGeom>
          <a:noFill/>
        </p:spPr>
        <p:txBody>
          <a:bodyPr wrap="square" rtlCol="0">
            <a:spAutoFit/>
          </a:bodyPr>
          <a:lstStyle/>
          <a:p>
            <a:pPr algn="ctr">
              <a:lnSpc>
                <a:spcPct val="150000"/>
              </a:lnSpc>
            </a:pPr>
            <a:r>
              <a:rPr lang="ar-SA" sz="1600" dirty="0">
                <a:cs typeface="B Mitra" pitchFamily="2" charset="-78"/>
              </a:rPr>
              <a:t>نام امسال به طور طبيعى،</a:t>
            </a:r>
            <a:r>
              <a:rPr lang="en-US" sz="1600" dirty="0">
                <a:cs typeface="B Mitra" pitchFamily="2" charset="-78"/>
              </a:rPr>
              <a:t> </a:t>
            </a:r>
            <a:r>
              <a:rPr lang="ar-SA" sz="1600" dirty="0">
                <a:cs typeface="B Mitra" pitchFamily="2" charset="-78"/>
              </a:rPr>
              <a:t>نام </a:t>
            </a:r>
            <a:r>
              <a:rPr lang="ar-SA" sz="1600">
                <a:cs typeface="B Mitra" pitchFamily="2" charset="-78"/>
              </a:rPr>
              <a:t>مبارك </a:t>
            </a:r>
            <a:r>
              <a:rPr lang="fa-IR" sz="1600" b="1" smtClean="0">
                <a:cs typeface="B Mitra" pitchFamily="2" charset="-78"/>
              </a:rPr>
              <a:t>«</a:t>
            </a:r>
            <a:r>
              <a:rPr lang="ar-SA" sz="1600" b="1" smtClean="0">
                <a:cs typeface="B Mitra" pitchFamily="2" charset="-78"/>
              </a:rPr>
              <a:t>پيامبر اعظم</a:t>
            </a:r>
            <a:r>
              <a:rPr lang="ar-SA" sz="1100" b="1" smtClean="0">
                <a:cs typeface="B Mitra" pitchFamily="2" charset="-78"/>
              </a:rPr>
              <a:t>(صلی‌الله‌علیه‌وآله)</a:t>
            </a:r>
            <a:r>
              <a:rPr lang="fa-IR" sz="1600" b="1" smtClean="0">
                <a:cs typeface="B Mitra" pitchFamily="2" charset="-78"/>
              </a:rPr>
              <a:t>»</a:t>
            </a:r>
            <a:r>
              <a:rPr lang="fa-IR" sz="1200" b="1" smtClean="0">
                <a:cs typeface="B Mitra" pitchFamily="2" charset="-78"/>
              </a:rPr>
              <a:t> </a:t>
            </a:r>
            <a:r>
              <a:rPr lang="ar-SA" sz="1600" smtClean="0">
                <a:cs typeface="B Mitra" pitchFamily="2" charset="-78"/>
              </a:rPr>
              <a:t>است</a:t>
            </a:r>
            <a:r>
              <a:rPr lang="ar-SA" sz="1600" dirty="0">
                <a:cs typeface="B Mitra" pitchFamily="2" charset="-78"/>
              </a:rPr>
              <a:t>.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در </a:t>
            </a:r>
            <a:r>
              <a:rPr lang="ar-SA" sz="1600" dirty="0">
                <a:cs typeface="B Mitra" pitchFamily="2" charset="-78"/>
              </a:rPr>
              <a:t>سايه‌ى اين نام و اين ياد، ملت ما درس‌هاى پيغمبر را بايد مرور كند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و </a:t>
            </a:r>
            <a:r>
              <a:rPr lang="ar-SA" sz="1600" dirty="0">
                <a:cs typeface="B Mitra" pitchFamily="2" charset="-78"/>
              </a:rPr>
              <a:t>آنها را به درس‌هاى زندگى و برنامه‌هاى جارى خود </a:t>
            </a:r>
            <a:r>
              <a:rPr lang="ar-SA" sz="1600">
                <a:cs typeface="B Mitra" pitchFamily="2" charset="-78"/>
              </a:rPr>
              <a:t>تبديل </a:t>
            </a:r>
            <a:r>
              <a:rPr lang="ar-SA" sz="1600" smtClean="0">
                <a:cs typeface="B Mitra" pitchFamily="2" charset="-78"/>
              </a:rPr>
              <a:t>كند</a:t>
            </a:r>
            <a:r>
              <a:rPr lang="fa-IR" sz="1600" smtClean="0">
                <a:cs typeface="B Mitra" pitchFamily="2" charset="-78"/>
              </a:rPr>
              <a:t>.</a:t>
            </a:r>
            <a:endParaRPr lang="en-US" sz="1600" dirty="0">
              <a:cs typeface="B Mitra" pitchFamily="2" charset="-78"/>
            </a:endParaRPr>
          </a:p>
        </p:txBody>
      </p:sp>
      <p:sp>
        <p:nvSpPr>
          <p:cNvPr id="6"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itchFamily="2" charset="2"/>
              <a:buChar char="ü"/>
            </a:pPr>
            <a:endParaRPr lang="en-US"/>
          </a:p>
        </p:txBody>
      </p:sp>
      <p:sp>
        <p:nvSpPr>
          <p:cNvPr id="26" name="TextBox vasat"/>
          <p:cNvSpPr txBox="1"/>
          <p:nvPr/>
        </p:nvSpPr>
        <p:spPr>
          <a:xfrm>
            <a:off x="577879" y="3151908"/>
            <a:ext cx="5453511" cy="830997"/>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نیازمندی امروز امت اسلام و ملت ما بیش از همیشه به </a:t>
            </a:r>
            <a:r>
              <a:rPr lang="ar-SA" sz="1600" smtClean="0">
                <a:cs typeface="B Mitra" pitchFamily="2" charset="-78"/>
              </a:rPr>
              <a:t>پیامبر اعظم</a:t>
            </a:r>
            <a:r>
              <a:rPr lang="fa-IR" sz="1200" smtClean="0">
                <a:cs typeface="B Mitra" pitchFamily="2" charset="-78"/>
              </a:rPr>
              <a:t>(</a:t>
            </a:r>
            <a:r>
              <a:rPr lang="ar-SA" sz="1200" smtClean="0">
                <a:cs typeface="B Mitra" pitchFamily="2" charset="-78"/>
              </a:rPr>
              <a:t>صلی‌الله‌علیه‌وآله</a:t>
            </a:r>
            <a:r>
              <a:rPr lang="fa-IR" sz="1200" dirty="0">
                <a:cs typeface="B Mitra" pitchFamily="2" charset="-78"/>
              </a:rPr>
              <a:t>)</a:t>
            </a:r>
            <a:endParaRPr lang="fa-IR" sz="1200" dirty="0" smtClean="0">
              <a:cs typeface="B Mitra" pitchFamily="2" charset="-78"/>
            </a:endParaRPr>
          </a:p>
          <a:p>
            <a:pPr marL="285750" indent="-285750">
              <a:lnSpc>
                <a:spcPct val="150000"/>
              </a:lnSpc>
              <a:buFont typeface="Wingdings" pitchFamily="2" charset="2"/>
              <a:buChar char="ü"/>
            </a:pPr>
            <a:r>
              <a:rPr lang="ar-SA" sz="1600" dirty="0" smtClean="0">
                <a:cs typeface="B Mitra" pitchFamily="2" charset="-78"/>
              </a:rPr>
              <a:t>پیامبر </a:t>
            </a:r>
            <a:r>
              <a:rPr lang="ar-SA" sz="1600" dirty="0">
                <a:cs typeface="B Mitra" pitchFamily="2" charset="-78"/>
              </a:rPr>
              <a:t>اعظم</a:t>
            </a:r>
            <a:r>
              <a:rPr lang="ar-SA" sz="1200" dirty="0">
                <a:cs typeface="B Mitra" pitchFamily="2" charset="-78"/>
              </a:rPr>
              <a:t>(صلی‌الله‌علیه‌وآله)</a:t>
            </a:r>
            <a:r>
              <a:rPr lang="ar-SA" sz="1600" dirty="0">
                <a:cs typeface="B Mitra" pitchFamily="2" charset="-78"/>
              </a:rPr>
              <a:t>، نسخه کامل همه فضائل </a:t>
            </a:r>
            <a:r>
              <a:rPr lang="ar-SA" sz="1600">
                <a:cs typeface="B Mitra" pitchFamily="2" charset="-78"/>
              </a:rPr>
              <a:t>سلسله </a:t>
            </a:r>
            <a:r>
              <a:rPr lang="ar-SA" sz="1600" smtClean="0">
                <a:cs typeface="B Mitra" pitchFamily="2" charset="-78"/>
              </a:rPr>
              <a:t>پیامبران </a:t>
            </a:r>
            <a:r>
              <a:rPr lang="ar-SA" sz="1600" dirty="0" smtClean="0">
                <a:cs typeface="B Mitra" pitchFamily="2" charset="-78"/>
              </a:rPr>
              <a:t>و اولیاء الهی</a:t>
            </a:r>
            <a:endParaRPr lang="en-US" sz="1600" dirty="0" smtClean="0">
              <a:cs typeface="B Mitra" pitchFamily="2" charset="-78"/>
            </a:endParaRPr>
          </a:p>
        </p:txBody>
      </p:sp>
      <p:sp>
        <p:nvSpPr>
          <p:cNvPr id="16" name="Frame 15"/>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88230"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84275"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87950"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۱۳۸۵</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pic>
        <p:nvPicPr>
          <p:cNvPr id="4098" name="Picture 2" descr="C:\Users\Sadr\Desktop\4154_447.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8615" y="1337329"/>
            <a:ext cx="2281925" cy="1246761"/>
          </a:xfrm>
          <a:prstGeom prst="rect">
            <a:avLst/>
          </a:prstGeom>
          <a:noFill/>
          <a:ln w="31750">
            <a:solidFill>
              <a:srgbClr val="1F497D"/>
            </a:solidFill>
          </a:ln>
          <a:extLst>
            <a:ext uri="{909E8E84-426E-40DD-AFC4-6F175D3DCCD1}">
              <a14:hiddenFill xmlns:a14="http://schemas.microsoft.com/office/drawing/2010/main">
                <a:solidFill>
                  <a:srgbClr val="FFFFFF"/>
                </a:solidFill>
              </a14:hiddenFill>
            </a:ext>
          </a:extLst>
        </p:spPr>
      </p:pic>
      <p:sp>
        <p:nvSpPr>
          <p:cNvPr id="53" name="Pentagon 52"/>
          <p:cNvSpPr/>
          <p:nvPr/>
        </p:nvSpPr>
        <p:spPr>
          <a:xfrm flipH="1">
            <a:off x="8477252" y="25865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539858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7" grpId="0"/>
      <p:bldP spid="5" grpId="0" animBg="1"/>
      <p:bldP spid="4" grpId="0"/>
      <p:bldP spid="6" grpId="0" animBg="1"/>
      <p:bldP spid="26" grpId="0"/>
      <p:bldP spid="16" grpId="0" animBg="1"/>
      <p:bldP spid="17" grpId="0" animBg="1"/>
      <p:bldP spid="22" grpId="0"/>
      <p:bldP spid="18" grpId="0" animBg="1"/>
      <p:bldP spid="8" grpId="0"/>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3023"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03022" y="1568964"/>
            <a:ext cx="4903707" cy="707886"/>
          </a:xfrm>
          <a:prstGeom prst="rect">
            <a:avLst/>
          </a:prstGeom>
          <a:noFill/>
        </p:spPr>
        <p:txBody>
          <a:bodyPr wrap="square" rtlCol="0">
            <a:spAutoFit/>
          </a:bodyPr>
          <a:lstStyle/>
          <a:p>
            <a:pPr algn="ctr"/>
            <a:r>
              <a:rPr lang="ar-SA" sz="2000" dirty="0">
                <a:cs typeface="B Mitra" pitchFamily="2" charset="-78"/>
              </a:rPr>
              <a:t>امسال</a:t>
            </a:r>
            <a:r>
              <a:rPr lang="en-US" sz="2000" dirty="0">
                <a:cs typeface="B Mitra" pitchFamily="2" charset="-78"/>
              </a:rPr>
              <a:t> </a:t>
            </a:r>
            <a:r>
              <a:rPr lang="fa-IR" sz="2000" b="1" dirty="0" smtClean="0">
                <a:cs typeface="B Mitra" pitchFamily="2" charset="-78"/>
              </a:rPr>
              <a:t>«</a:t>
            </a:r>
            <a:r>
              <a:rPr lang="ar-SA" sz="2000" b="1" dirty="0" smtClean="0">
                <a:cs typeface="B Mitra" pitchFamily="2" charset="-78"/>
              </a:rPr>
              <a:t>همبستگى </a:t>
            </a:r>
            <a:r>
              <a:rPr lang="ar-SA" sz="2000" b="1" dirty="0">
                <a:cs typeface="B Mitra" pitchFamily="2" charset="-78"/>
              </a:rPr>
              <a:t>ملى و مشاركت </a:t>
            </a:r>
            <a:r>
              <a:rPr lang="ar-SA" sz="2000" b="1" dirty="0" smtClean="0">
                <a:cs typeface="B Mitra" pitchFamily="2" charset="-78"/>
              </a:rPr>
              <a:t>عمومى</a:t>
            </a:r>
            <a:r>
              <a:rPr lang="fa-IR" sz="2000" b="1" dirty="0" smtClean="0">
                <a:cs typeface="B Mitra" pitchFamily="2" charset="-78"/>
              </a:rPr>
              <a:t>»</a:t>
            </a:r>
            <a:r>
              <a:rPr lang="en-US" sz="2000" b="1" dirty="0" smtClean="0">
                <a:cs typeface="B Mitra" pitchFamily="2" charset="-78"/>
              </a:rPr>
              <a:t> </a:t>
            </a:r>
            <a:r>
              <a:rPr lang="ar-SA" sz="2000" dirty="0">
                <a:cs typeface="B Mitra" pitchFamily="2" charset="-78"/>
              </a:rPr>
              <a:t>مى‌تواند شعار بزرگ ملت </a:t>
            </a:r>
            <a:r>
              <a:rPr lang="ar-SA" sz="2000">
                <a:cs typeface="B Mitra" pitchFamily="2" charset="-78"/>
              </a:rPr>
              <a:t>ايران </a:t>
            </a:r>
            <a:r>
              <a:rPr lang="ar-SA" sz="2000" smtClean="0">
                <a:cs typeface="B Mitra" pitchFamily="2" charset="-78"/>
              </a:rPr>
              <a:t>باشد</a:t>
            </a:r>
            <a:r>
              <a:rPr lang="fa-IR" sz="2000" smtClean="0">
                <a:cs typeface="B Mitra" pitchFamily="2" charset="-78"/>
              </a:rPr>
              <a:t>.</a:t>
            </a:r>
            <a:endParaRPr lang="en-US" sz="1450" dirty="0">
              <a:cs typeface="B Mitra" pitchFamily="2" charset="-78"/>
            </a:endParaRPr>
          </a:p>
        </p:txBody>
      </p:sp>
      <p:sp>
        <p:nvSpPr>
          <p:cNvPr id="6" name="Rectangle v"/>
          <p:cNvSpPr/>
          <p:nvPr/>
        </p:nvSpPr>
        <p:spPr>
          <a:xfrm>
            <a:off x="1035108"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961930" y="3236975"/>
            <a:ext cx="5073092" cy="707886"/>
          </a:xfrm>
          <a:prstGeom prst="rect">
            <a:avLst/>
          </a:prstGeom>
          <a:noFill/>
        </p:spPr>
        <p:txBody>
          <a:bodyPr wrap="square" rtlCol="0">
            <a:spAutoFit/>
          </a:bodyPr>
          <a:lstStyle/>
          <a:p>
            <a:pPr marL="342900" indent="-342900">
              <a:buFont typeface="Wingdings" pitchFamily="2" charset="2"/>
              <a:buChar char="ü"/>
            </a:pPr>
            <a:r>
              <a:rPr lang="ar-SA" sz="2000" dirty="0" smtClean="0">
                <a:cs typeface="B Mitra" pitchFamily="2" charset="-78"/>
              </a:rPr>
              <a:t>نیاز </a:t>
            </a:r>
            <a:r>
              <a:rPr lang="ar-SA" sz="2000" dirty="0">
                <a:cs typeface="B Mitra" pitchFamily="2" charset="-78"/>
              </a:rPr>
              <a:t>به وحدت ملی و همبستگی عمومی ملت برای پیشرفت </a:t>
            </a:r>
            <a:r>
              <a:rPr lang="fa-IR" sz="2000" dirty="0" smtClean="0">
                <a:cs typeface="B Mitra" pitchFamily="2" charset="-78"/>
              </a:rPr>
              <a:t/>
            </a:r>
            <a:br>
              <a:rPr lang="fa-IR" sz="2000" dirty="0" smtClean="0">
                <a:cs typeface="B Mitra" pitchFamily="2" charset="-78"/>
              </a:rPr>
            </a:br>
            <a:r>
              <a:rPr lang="ar-SA" sz="2000" dirty="0" smtClean="0">
                <a:cs typeface="B Mitra" pitchFamily="2" charset="-78"/>
              </a:rPr>
              <a:t>و پیشبرد </a:t>
            </a:r>
            <a:r>
              <a:rPr lang="ar-SA" sz="2000" dirty="0">
                <a:cs typeface="B Mitra" pitchFamily="2" charset="-78"/>
              </a:rPr>
              <a:t>اهداف والای </a:t>
            </a:r>
            <a:r>
              <a:rPr lang="ar-SA" sz="2000" dirty="0" smtClean="0">
                <a:cs typeface="B Mitra" pitchFamily="2" charset="-78"/>
              </a:rPr>
              <a:t>انقلاب</a:t>
            </a:r>
            <a:endParaRPr lang="en-US" sz="1450" dirty="0">
              <a:solidFill>
                <a:schemeClr val="tx1">
                  <a:lumMod val="95000"/>
                  <a:lumOff val="5000"/>
                </a:schemeClr>
              </a:solidFill>
              <a:cs typeface="B Mitra" pitchFamily="2" charset="-78"/>
            </a:endParaRPr>
          </a:p>
        </p:txBody>
      </p:sp>
      <p:sp>
        <p:nvSpPr>
          <p:cNvPr id="7" name="Rectangle ahamiat"/>
          <p:cNvSpPr/>
          <p:nvPr/>
        </p:nvSpPr>
        <p:spPr>
          <a:xfrm>
            <a:off x="40210" y="4504340"/>
            <a:ext cx="476222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06730"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54580"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3212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02430"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4587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87950"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0" y="4937699"/>
            <a:ext cx="4802430" cy="707886"/>
          </a:xfrm>
          <a:prstGeom prst="rect">
            <a:avLst/>
          </a:prstGeom>
          <a:noFill/>
        </p:spPr>
        <p:txBody>
          <a:bodyPr wrap="square" rtlCol="0">
            <a:spAutoFit/>
          </a:bodyPr>
          <a:lstStyle/>
          <a:p>
            <a:pPr marL="342900" indent="-342900">
              <a:buFont typeface="Wingdings" pitchFamily="2" charset="2"/>
              <a:buChar char="ü"/>
            </a:pPr>
            <a:r>
              <a:rPr lang="fa-IR" sz="2000" dirty="0" err="1">
                <a:cs typeface="B Mitra" pitchFamily="2" charset="-78"/>
              </a:rPr>
              <a:t>آماده‌سازی</a:t>
            </a:r>
            <a:r>
              <a:rPr lang="fa-IR" sz="2000" dirty="0">
                <a:cs typeface="B Mitra" pitchFamily="2" charset="-78"/>
              </a:rPr>
              <a:t> </a:t>
            </a:r>
            <a:r>
              <a:rPr lang="fa-IR" sz="2000" dirty="0" err="1">
                <a:cs typeface="B Mitra" pitchFamily="2" charset="-78"/>
              </a:rPr>
              <a:t>زیرساخت‌های</a:t>
            </a:r>
            <a:r>
              <a:rPr lang="fa-IR" sz="2000" dirty="0">
                <a:cs typeface="B Mitra" pitchFamily="2" charset="-78"/>
              </a:rPr>
              <a:t> لازم برای دستیابی به </a:t>
            </a:r>
            <a:r>
              <a:rPr lang="fa-IR" sz="2000">
                <a:cs typeface="B Mitra" pitchFamily="2" charset="-78"/>
              </a:rPr>
              <a:t>سند </a:t>
            </a:r>
            <a:r>
              <a:rPr lang="fa-IR" sz="2000" smtClean="0">
                <a:cs typeface="B Mitra" pitchFamily="2" charset="-78"/>
              </a:rPr>
              <a:t>چشم‌انداز </a:t>
            </a:r>
            <a:r>
              <a:rPr lang="fa-IR" sz="2000" dirty="0">
                <a:cs typeface="B Mitra" pitchFamily="2" charset="-78"/>
              </a:rPr>
              <a:t>20ساله با تلاش همگانی</a:t>
            </a:r>
            <a:endParaRPr lang="en-US" dirty="0">
              <a:solidFill>
                <a:srgbClr val="FF0000"/>
              </a:solidFill>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۱۳۸۴</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28151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615151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۱۳۸۳</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19" name="Rectangle 18"/>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241427" y="1734586"/>
            <a:ext cx="4903707" cy="400110"/>
          </a:xfrm>
          <a:prstGeom prst="rect">
            <a:avLst/>
          </a:prstGeom>
          <a:noFill/>
        </p:spPr>
        <p:txBody>
          <a:bodyPr wrap="square" rtlCol="0">
            <a:spAutoFit/>
          </a:bodyPr>
          <a:lstStyle/>
          <a:p>
            <a:pPr algn="ctr"/>
            <a:r>
              <a:rPr lang="ar-SA" sz="2000" dirty="0">
                <a:cs typeface="B Mitra" pitchFamily="2" charset="-78"/>
              </a:rPr>
              <a:t>سال 83</a:t>
            </a:r>
            <a:r>
              <a:rPr lang="ar-SA" sz="2000">
                <a:cs typeface="B Mitra" pitchFamily="2" charset="-78"/>
              </a:rPr>
              <a:t>، </a:t>
            </a:r>
            <a:r>
              <a:rPr lang="ar-SA" sz="2000" smtClean="0">
                <a:cs typeface="B Mitra" pitchFamily="2" charset="-78"/>
              </a:rPr>
              <a:t>سال</a:t>
            </a:r>
            <a:r>
              <a:rPr lang="fa-IR" sz="2000" b="1" smtClean="0">
                <a:cs typeface="B Mitra" pitchFamily="2" charset="-78"/>
              </a:rPr>
              <a:t>«</a:t>
            </a:r>
            <a:r>
              <a:rPr lang="ar-SA" sz="2000" b="1" smtClean="0">
                <a:cs typeface="B Mitra" pitchFamily="2" charset="-78"/>
              </a:rPr>
              <a:t>پاسخگويى </a:t>
            </a:r>
            <a:r>
              <a:rPr lang="ar-SA" sz="2000" b="1" dirty="0">
                <a:cs typeface="B Mitra" pitchFamily="2" charset="-78"/>
              </a:rPr>
              <a:t>سه قوه به </a:t>
            </a:r>
            <a:r>
              <a:rPr lang="ar-SA" sz="2000" b="1">
                <a:cs typeface="B Mitra" pitchFamily="2" charset="-78"/>
              </a:rPr>
              <a:t>ملت </a:t>
            </a:r>
            <a:r>
              <a:rPr lang="ar-SA" sz="2000" b="1" smtClean="0">
                <a:cs typeface="B Mitra" pitchFamily="2" charset="-78"/>
              </a:rPr>
              <a:t>ايران</a:t>
            </a:r>
            <a:r>
              <a:rPr lang="fa-IR" sz="2000" b="1" smtClean="0">
                <a:cs typeface="B Mitra" pitchFamily="2" charset="-78"/>
              </a:rPr>
              <a:t>»</a:t>
            </a:r>
            <a:r>
              <a:rPr lang="en-US" sz="2000">
                <a:cs typeface="B Mitra" pitchFamily="2" charset="-78"/>
              </a:rPr>
              <a:t> </a:t>
            </a:r>
            <a:r>
              <a:rPr lang="ar-SA" sz="2000" smtClean="0">
                <a:cs typeface="B Mitra" pitchFamily="2" charset="-78"/>
              </a:rPr>
              <a:t>است</a:t>
            </a:r>
            <a:r>
              <a:rPr lang="fa-IR" sz="2000" smtClean="0">
                <a:cs typeface="B Mitra" pitchFamily="2" charset="-78"/>
              </a:rPr>
              <a:t>.</a:t>
            </a:r>
            <a:endParaRPr lang="en-US" dirty="0">
              <a:cs typeface="B Mitra" pitchFamily="2" charset="-78"/>
            </a:endParaRPr>
          </a:p>
        </p:txBody>
      </p:sp>
      <p:sp>
        <p:nvSpPr>
          <p:cNvPr id="21"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vasat"/>
          <p:cNvSpPr txBox="1"/>
          <p:nvPr/>
        </p:nvSpPr>
        <p:spPr>
          <a:xfrm>
            <a:off x="1071306" y="2792686"/>
            <a:ext cx="4919473" cy="1569660"/>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تقارن سال 83 با آخرین سال دولت کنونی، دوره پنج‌ ساله اول رئیس قوه قضائیه و مجلس ششم شورای </a:t>
            </a:r>
            <a:r>
              <a:rPr lang="ar-SA" sz="1600" dirty="0" smtClean="0">
                <a:cs typeface="B Mitra" pitchFamily="2" charset="-78"/>
              </a:rPr>
              <a:t>اسلامی</a:t>
            </a:r>
            <a:endParaRPr lang="fa-IR" sz="1600" dirty="0" smtClean="0">
              <a:cs typeface="B Mitra" pitchFamily="2" charset="-78"/>
            </a:endParaRPr>
          </a:p>
          <a:p>
            <a:pPr marL="285750" indent="-285750">
              <a:lnSpc>
                <a:spcPct val="150000"/>
              </a:lnSpc>
              <a:buFont typeface="Wingdings" pitchFamily="2" charset="2"/>
              <a:buChar char="ü"/>
            </a:pPr>
            <a:r>
              <a:rPr lang="ar-SA" sz="1600" dirty="0">
                <a:cs typeface="B Mitra" pitchFamily="2" charset="-78"/>
              </a:rPr>
              <a:t>لزوم آگاهی مردم از خدمات بزرگ و شایسته انجام گرفته در دوره‌های مسئولیتی در حال اتمام </a:t>
            </a:r>
            <a:endParaRPr lang="en-US" sz="1600" dirty="0">
              <a:cs typeface="B Mitra" pitchFamily="2" charset="-78"/>
            </a:endParaRPr>
          </a:p>
        </p:txBody>
      </p:sp>
      <p:sp>
        <p:nvSpPr>
          <p:cNvPr id="25" name="Rectangle ahamiat"/>
          <p:cNvSpPr/>
          <p:nvPr/>
        </p:nvSpPr>
        <p:spPr>
          <a:xfrm>
            <a:off x="78615" y="4504340"/>
            <a:ext cx="476222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ame 27"/>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TextBox 29"/>
          <p:cNvSpPr txBox="1"/>
          <p:nvPr/>
        </p:nvSpPr>
        <p:spPr>
          <a:xfrm>
            <a:off x="553212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34" name="Frame 33"/>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TextBox 34"/>
          <p:cNvSpPr txBox="1"/>
          <p:nvPr/>
        </p:nvSpPr>
        <p:spPr>
          <a:xfrm>
            <a:off x="664587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36" name="TextBox 35"/>
          <p:cNvSpPr txBox="1"/>
          <p:nvPr/>
        </p:nvSpPr>
        <p:spPr>
          <a:xfrm>
            <a:off x="4187950" y="4968477"/>
            <a:ext cx="1687783" cy="646331"/>
          </a:xfrm>
          <a:prstGeom prst="rect">
            <a:avLst/>
          </a:prstGeom>
          <a:noFill/>
        </p:spPr>
        <p:txBody>
          <a:bodyPr wrap="square" rtlCol="0">
            <a:spAutoFit/>
          </a:bodyPr>
          <a:lstStyle/>
          <a:p>
            <a:r>
              <a:rPr lang="fa-IR" sz="3600" dirty="0">
                <a:cs typeface="B Mitra" pitchFamily="2" charset="-78"/>
              </a:rPr>
              <a:t>هدف</a:t>
            </a:r>
            <a:endParaRPr lang="en-US" sz="3600" dirty="0">
              <a:cs typeface="B Mitra" pitchFamily="2" charset="-78"/>
            </a:endParaRPr>
          </a:p>
        </p:txBody>
      </p:sp>
      <p:sp>
        <p:nvSpPr>
          <p:cNvPr id="37" name="TextBox ahamiat"/>
          <p:cNvSpPr txBox="1"/>
          <p:nvPr/>
        </p:nvSpPr>
        <p:spPr>
          <a:xfrm>
            <a:off x="-36600" y="4389125"/>
            <a:ext cx="4877435" cy="1754326"/>
          </a:xfrm>
          <a:prstGeom prst="rect">
            <a:avLst/>
          </a:prstGeom>
          <a:noFill/>
        </p:spPr>
        <p:txBody>
          <a:bodyPr wrap="square" rtlCol="0">
            <a:spAutoFit/>
          </a:bodyPr>
          <a:lstStyle/>
          <a:p>
            <a:pPr marL="285750" indent="-285750">
              <a:lnSpc>
                <a:spcPct val="150000"/>
              </a:lnSpc>
              <a:buFont typeface="Wingdings" pitchFamily="2" charset="2"/>
              <a:buChar char="ü"/>
            </a:pPr>
            <a:r>
              <a:rPr lang="ar-SA" dirty="0">
                <a:cs typeface="B Mitra" pitchFamily="2" charset="-78"/>
              </a:rPr>
              <a:t>آگاهی مسئولان به کمبودها و نواقص کار خود </a:t>
            </a:r>
            <a:endParaRPr lang="en-US" dirty="0">
              <a:cs typeface="B Mitra" pitchFamily="2" charset="-78"/>
            </a:endParaRPr>
          </a:p>
          <a:p>
            <a:pPr marL="285750" indent="-285750">
              <a:lnSpc>
                <a:spcPct val="150000"/>
              </a:lnSpc>
              <a:buFont typeface="Wingdings" pitchFamily="2" charset="2"/>
              <a:buChar char="ü"/>
            </a:pPr>
            <a:r>
              <a:rPr lang="ar-SA" smtClean="0">
                <a:cs typeface="B Mitra" pitchFamily="2" charset="-78"/>
              </a:rPr>
              <a:t>آشنایی بیش</a:t>
            </a:r>
            <a:r>
              <a:rPr lang="fa-IR" smtClean="0">
                <a:cs typeface="B Mitra" pitchFamily="2" charset="-78"/>
              </a:rPr>
              <a:t>ت</a:t>
            </a:r>
            <a:r>
              <a:rPr lang="ar-SA" smtClean="0">
                <a:cs typeface="B Mitra" pitchFamily="2" charset="-78"/>
              </a:rPr>
              <a:t>ر </a:t>
            </a:r>
            <a:r>
              <a:rPr lang="ar-SA" dirty="0">
                <a:cs typeface="B Mitra" pitchFamily="2" charset="-78"/>
              </a:rPr>
              <a:t>مردم با عملکرد </a:t>
            </a:r>
            <a:r>
              <a:rPr lang="ar-SA" dirty="0" smtClean="0">
                <a:cs typeface="B Mitra" pitchFamily="2" charset="-78"/>
              </a:rPr>
              <a:t>دستگاه‌ها</a:t>
            </a:r>
            <a:endParaRPr lang="fa-IR" dirty="0" smtClean="0">
              <a:cs typeface="B Mitra" pitchFamily="2" charset="-78"/>
            </a:endParaRPr>
          </a:p>
          <a:p>
            <a:pPr marL="285750" indent="-285750">
              <a:lnSpc>
                <a:spcPct val="150000"/>
              </a:lnSpc>
              <a:buFont typeface="Wingdings" pitchFamily="2" charset="2"/>
              <a:buChar char="ü"/>
            </a:pPr>
            <a:r>
              <a:rPr lang="ar-SA" dirty="0">
                <a:cs typeface="B Mitra" pitchFamily="2" charset="-78"/>
              </a:rPr>
              <a:t>زنده شدن روح پرسشگری درمردم </a:t>
            </a:r>
            <a:endParaRPr lang="fa-IR" dirty="0" smtClean="0">
              <a:cs typeface="B Mitra" pitchFamily="2" charset="-78"/>
            </a:endParaRPr>
          </a:p>
          <a:p>
            <a:pPr marL="285750" indent="-285750">
              <a:lnSpc>
                <a:spcPct val="150000"/>
              </a:lnSpc>
              <a:buFont typeface="Wingdings" pitchFamily="2" charset="2"/>
              <a:buChar char="ü"/>
            </a:pPr>
            <a:r>
              <a:rPr lang="ar-SA" dirty="0">
                <a:cs typeface="B Mitra" pitchFamily="2" charset="-78"/>
              </a:rPr>
              <a:t>احساس مسئولیت مسئولین برای پاسخگویی نسبت به </a:t>
            </a:r>
            <a:r>
              <a:rPr lang="ar-SA" dirty="0" smtClean="0">
                <a:cs typeface="B Mitra" pitchFamily="2" charset="-78"/>
              </a:rPr>
              <a:t>مردم</a:t>
            </a:r>
            <a:endParaRPr lang="en-US" dirty="0">
              <a:cs typeface="B Mitra" pitchFamily="2" charset="-78"/>
            </a:endParaRPr>
          </a:p>
        </p:txBody>
      </p:sp>
      <p:sp>
        <p:nvSpPr>
          <p:cNvPr id="58" name="Pentagon 57"/>
          <p:cNvSpPr/>
          <p:nvPr/>
        </p:nvSpPr>
        <p:spPr>
          <a:xfrm flipH="1">
            <a:off x="8477252" y="30437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136039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20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2000"/>
                                        <p:tgtEl>
                                          <p:spTgt spid="3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20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2000"/>
                                        <p:tgtEl>
                                          <p:spTgt spid="20"/>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2000"/>
                                        <p:tgtEl>
                                          <p:spTgt spid="2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2000"/>
                                        <p:tgtEl>
                                          <p:spTgt spid="2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2000"/>
                                        <p:tgtEl>
                                          <p:spTgt spid="3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2000"/>
                                        <p:tgtEl>
                                          <p:spTgt spid="24"/>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20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2000"/>
                                        <p:tgtEl>
                                          <p:spTgt spid="2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fade">
                                      <p:cBhvr>
                                        <p:cTn id="39" dur="2000"/>
                                        <p:tgtEl>
                                          <p:spTgt spid="3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animBg="1"/>
      <p:bldP spid="24" grpId="0"/>
      <p:bldP spid="25" grpId="0" animBg="1"/>
      <p:bldP spid="28" grpId="0" animBg="1"/>
      <p:bldP spid="29" grpId="0" animBg="1"/>
      <p:bldP spid="30" grpId="0"/>
      <p:bldP spid="34" grpId="0" animBg="1"/>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۱۳۸۲</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20" name="Rectangle 19"/>
          <p:cNvSpPr/>
          <p:nvPr/>
        </p:nvSpPr>
        <p:spPr>
          <a:xfrm>
            <a:off x="2220102"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p:cNvSpPr txBox="1"/>
          <p:nvPr/>
        </p:nvSpPr>
        <p:spPr>
          <a:xfrm>
            <a:off x="2235867" y="1170491"/>
            <a:ext cx="4903707" cy="1477328"/>
          </a:xfrm>
          <a:prstGeom prst="rect">
            <a:avLst/>
          </a:prstGeom>
          <a:noFill/>
        </p:spPr>
        <p:txBody>
          <a:bodyPr wrap="square" rtlCol="0">
            <a:spAutoFit/>
          </a:bodyPr>
          <a:lstStyle/>
          <a:p>
            <a:pPr algn="ctr">
              <a:lnSpc>
                <a:spcPct val="150000"/>
              </a:lnSpc>
            </a:pPr>
            <a:r>
              <a:rPr lang="ar-SA" sz="2000" dirty="0">
                <a:cs typeface="B Mitra" pitchFamily="2" charset="-78"/>
              </a:rPr>
              <a:t>نكته‌‌اى كه امسال به آن تأكيد مى‌‌ورزم، اين است كه </a:t>
            </a:r>
            <a:r>
              <a:rPr lang="fa-IR" sz="2000" dirty="0" smtClean="0">
                <a:cs typeface="B Mitra" pitchFamily="2" charset="-78"/>
              </a:rPr>
              <a:t/>
            </a:r>
            <a:br>
              <a:rPr lang="fa-IR" sz="2000" dirty="0" smtClean="0">
                <a:cs typeface="B Mitra" pitchFamily="2" charset="-78"/>
              </a:rPr>
            </a:br>
            <a:r>
              <a:rPr lang="ar-SA" sz="2000" smtClean="0">
                <a:cs typeface="B Mitra" pitchFamily="2" charset="-78"/>
              </a:rPr>
              <a:t>همه‌‌ى مس</a:t>
            </a:r>
            <a:r>
              <a:rPr lang="fa-IR" sz="2000" smtClean="0">
                <a:cs typeface="B Mitra" pitchFamily="2" charset="-78"/>
              </a:rPr>
              <a:t>ئو</a:t>
            </a:r>
            <a:r>
              <a:rPr lang="ar-SA" sz="2000" smtClean="0">
                <a:cs typeface="B Mitra" pitchFamily="2" charset="-78"/>
              </a:rPr>
              <a:t>لان </a:t>
            </a:r>
            <a:r>
              <a:rPr lang="ar-SA" sz="2000" dirty="0">
                <a:cs typeface="B Mitra" pitchFamily="2" charset="-78"/>
              </a:rPr>
              <a:t>در سه قوّه، </a:t>
            </a:r>
            <a:r>
              <a:rPr lang="fa-IR" sz="2000" dirty="0" smtClean="0">
                <a:cs typeface="B Mitra" pitchFamily="2" charset="-78"/>
              </a:rPr>
              <a:t/>
            </a:r>
            <a:br>
              <a:rPr lang="fa-IR" sz="2000" dirty="0" smtClean="0">
                <a:cs typeface="B Mitra" pitchFamily="2" charset="-78"/>
              </a:rPr>
            </a:br>
            <a:r>
              <a:rPr lang="ar-SA" sz="2000" dirty="0" smtClean="0">
                <a:cs typeface="B Mitra" pitchFamily="2" charset="-78"/>
              </a:rPr>
              <a:t>بايد </a:t>
            </a:r>
            <a:r>
              <a:rPr lang="ar-SA" sz="2000" dirty="0">
                <a:cs typeface="B Mitra" pitchFamily="2" charset="-78"/>
              </a:rPr>
              <a:t>نهضتى را </a:t>
            </a:r>
            <a:r>
              <a:rPr lang="ar-SA" sz="2000">
                <a:cs typeface="B Mitra" pitchFamily="2" charset="-78"/>
              </a:rPr>
              <a:t>براى </a:t>
            </a:r>
            <a:r>
              <a:rPr lang="fa-IR" sz="2000" b="1" smtClean="0">
                <a:cs typeface="B Mitra" pitchFamily="2" charset="-78"/>
              </a:rPr>
              <a:t>«</a:t>
            </a:r>
            <a:r>
              <a:rPr lang="ar-SA" b="1" smtClean="0">
                <a:cs typeface="B Mitra" pitchFamily="2" charset="-78"/>
              </a:rPr>
              <a:t>خدمت‌‌رسانى</a:t>
            </a:r>
            <a:r>
              <a:rPr lang="ar-SA" sz="2000" smtClean="0">
                <a:cs typeface="B Mitra" pitchFamily="2" charset="-78"/>
              </a:rPr>
              <a:t> </a:t>
            </a:r>
            <a:r>
              <a:rPr lang="ar-SA" sz="2000" b="1">
                <a:cs typeface="B Mitra" pitchFamily="2" charset="-78"/>
              </a:rPr>
              <a:t>به </a:t>
            </a:r>
            <a:r>
              <a:rPr lang="ar-SA" sz="2000" b="1" smtClean="0">
                <a:cs typeface="B Mitra" pitchFamily="2" charset="-78"/>
              </a:rPr>
              <a:t>مردم</a:t>
            </a:r>
            <a:r>
              <a:rPr lang="fa-IR" sz="2000" b="1" smtClean="0">
                <a:cs typeface="B Mitra" pitchFamily="2" charset="-78"/>
              </a:rPr>
              <a:t>»</a:t>
            </a:r>
            <a:r>
              <a:rPr lang="ar-SA" sz="2000" b="1" smtClean="0">
                <a:cs typeface="B Mitra" pitchFamily="2" charset="-78"/>
              </a:rPr>
              <a:t> </a:t>
            </a:r>
            <a:r>
              <a:rPr lang="ar-SA" sz="2000" dirty="0">
                <a:cs typeface="B Mitra" pitchFamily="2" charset="-78"/>
              </a:rPr>
              <a:t>شروع </a:t>
            </a:r>
            <a:r>
              <a:rPr lang="ar-SA" sz="2000" dirty="0" smtClean="0">
                <a:cs typeface="B Mitra" pitchFamily="2" charset="-78"/>
              </a:rPr>
              <a:t>كنند</a:t>
            </a:r>
            <a:r>
              <a:rPr lang="fa-IR" sz="2000" dirty="0" smtClean="0">
                <a:cs typeface="B Mitra" pitchFamily="2" charset="-78"/>
              </a:rPr>
              <a:t>.</a:t>
            </a:r>
            <a:endParaRPr lang="en-US" dirty="0">
              <a:cs typeface="B Mitra" pitchFamily="2" charset="-78"/>
            </a:endParaRPr>
          </a:p>
        </p:txBody>
      </p:sp>
      <p:sp>
        <p:nvSpPr>
          <p:cNvPr id="24" name="Rectangle v"/>
          <p:cNvSpPr/>
          <p:nvPr/>
        </p:nvSpPr>
        <p:spPr>
          <a:xfrm>
            <a:off x="1052187"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vasat"/>
          <p:cNvSpPr txBox="1"/>
          <p:nvPr/>
        </p:nvSpPr>
        <p:spPr>
          <a:xfrm>
            <a:off x="1052187" y="2763183"/>
            <a:ext cx="4919472" cy="1569660"/>
          </a:xfrm>
          <a:prstGeom prst="rect">
            <a:avLst/>
          </a:prstGeom>
          <a:noFill/>
        </p:spPr>
        <p:txBody>
          <a:bodyPr wrap="square" rtlCol="0">
            <a:spAutoFit/>
          </a:bodyPr>
          <a:lstStyle/>
          <a:p>
            <a:pPr marL="285750" indent="-193675">
              <a:lnSpc>
                <a:spcPct val="150000"/>
              </a:lnSpc>
              <a:buFont typeface="Wingdings" pitchFamily="2" charset="2"/>
              <a:buChar char="ü"/>
            </a:pPr>
            <a:r>
              <a:rPr lang="ar-SA" sz="1600" dirty="0">
                <a:cs typeface="B Mitra" pitchFamily="2" charset="-78"/>
              </a:rPr>
              <a:t>در اسلام خدمت </a:t>
            </a:r>
            <a:r>
              <a:rPr lang="ar-SA" sz="1600">
                <a:cs typeface="B Mitra" pitchFamily="2" charset="-78"/>
              </a:rPr>
              <a:t>به </a:t>
            </a:r>
            <a:r>
              <a:rPr lang="ar-SA" sz="1600" smtClean="0">
                <a:cs typeface="B Mitra" pitchFamily="2" charset="-78"/>
              </a:rPr>
              <a:t>انسان</a:t>
            </a:r>
            <a:r>
              <a:rPr lang="fa-IR" sz="1600" smtClean="0">
                <a:cs typeface="B Mitra" pitchFamily="2" charset="-78"/>
              </a:rPr>
              <a:t>‌</a:t>
            </a:r>
            <a:r>
              <a:rPr lang="ar-SA" sz="1600" smtClean="0">
                <a:cs typeface="B Mitra" pitchFamily="2" charset="-78"/>
              </a:rPr>
              <a:t>ها</a:t>
            </a:r>
            <a:r>
              <a:rPr lang="ar-SA" sz="1600" dirty="0">
                <a:cs typeface="B Mitra" pitchFamily="2" charset="-78"/>
              </a:rPr>
              <a:t>، </a:t>
            </a:r>
            <a:r>
              <a:rPr lang="ar-SA" sz="1600">
                <a:cs typeface="B Mitra" pitchFamily="2" charset="-78"/>
              </a:rPr>
              <a:t>حتّى </a:t>
            </a:r>
            <a:r>
              <a:rPr lang="ar-SA" sz="1600" smtClean="0">
                <a:cs typeface="B Mitra" pitchFamily="2" charset="-78"/>
              </a:rPr>
              <a:t>انسان</a:t>
            </a:r>
            <a:r>
              <a:rPr lang="fa-IR" sz="1600" smtClean="0">
                <a:cs typeface="B Mitra" pitchFamily="2" charset="-78"/>
              </a:rPr>
              <a:t>‌</a:t>
            </a:r>
            <a:r>
              <a:rPr lang="ar-SA" sz="1600" smtClean="0">
                <a:cs typeface="B Mitra" pitchFamily="2" charset="-78"/>
              </a:rPr>
              <a:t>هاى </a:t>
            </a:r>
            <a:r>
              <a:rPr lang="ar-SA" sz="1600" dirty="0">
                <a:cs typeface="B Mitra" pitchFamily="2" charset="-78"/>
              </a:rPr>
              <a:t>غيرمؤمن هم موردنظر است؛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افق </a:t>
            </a:r>
            <a:r>
              <a:rPr lang="ar-SA" sz="1600" dirty="0">
                <a:cs typeface="B Mitra" pitchFamily="2" charset="-78"/>
              </a:rPr>
              <a:t>ديد اسلام خيلى </a:t>
            </a:r>
            <a:r>
              <a:rPr lang="ar-SA" sz="1600">
                <a:cs typeface="B Mitra" pitchFamily="2" charset="-78"/>
              </a:rPr>
              <a:t>وسيع </a:t>
            </a:r>
            <a:r>
              <a:rPr lang="ar-SA" sz="1600" smtClean="0">
                <a:cs typeface="B Mitra" pitchFamily="2" charset="-78"/>
              </a:rPr>
              <a:t>است</a:t>
            </a:r>
            <a:r>
              <a:rPr lang="fa-IR" sz="1600" smtClean="0">
                <a:cs typeface="B Mitra" pitchFamily="2" charset="-78"/>
              </a:rPr>
              <a:t>.</a:t>
            </a:r>
            <a:endParaRPr lang="fa-IR" sz="1600" dirty="0" smtClean="0">
              <a:cs typeface="B Mitra" pitchFamily="2" charset="-78"/>
            </a:endParaRPr>
          </a:p>
          <a:p>
            <a:pPr marL="285750" indent="-193675">
              <a:lnSpc>
                <a:spcPct val="150000"/>
              </a:lnSpc>
              <a:buFont typeface="Wingdings" pitchFamily="2" charset="2"/>
              <a:buChar char="ü"/>
            </a:pPr>
            <a:r>
              <a:rPr lang="ar-SA" sz="1600" dirty="0">
                <a:cs typeface="B Mitra" pitchFamily="2" charset="-78"/>
              </a:rPr>
              <a:t>ضرورت ترجیح رقابت در خدمت‌رسانی به رقابتهای سیاسی که اغلب به دعوا و جنجال </a:t>
            </a:r>
            <a:r>
              <a:rPr lang="ar-SA" sz="1600">
                <a:cs typeface="B Mitra" pitchFamily="2" charset="-78"/>
              </a:rPr>
              <a:t>منجر </a:t>
            </a:r>
            <a:r>
              <a:rPr lang="ar-SA" sz="1600" smtClean="0">
                <a:cs typeface="B Mitra" pitchFamily="2" charset="-78"/>
              </a:rPr>
              <a:t>می</a:t>
            </a:r>
            <a:r>
              <a:rPr lang="fa-IR" sz="1600" smtClean="0">
                <a:cs typeface="B Mitra" pitchFamily="2" charset="-78"/>
              </a:rPr>
              <a:t>‌</a:t>
            </a:r>
            <a:r>
              <a:rPr lang="ar-SA" sz="1600" smtClean="0">
                <a:cs typeface="B Mitra" pitchFamily="2" charset="-78"/>
              </a:rPr>
              <a:t>شود</a:t>
            </a:r>
            <a:r>
              <a:rPr lang="fa-IR" sz="1600" smtClean="0">
                <a:cs typeface="B Mitra" pitchFamily="2" charset="-78"/>
              </a:rPr>
              <a:t>.</a:t>
            </a:r>
            <a:endParaRPr lang="en-US" sz="1600" dirty="0">
              <a:cs typeface="B Mitra" pitchFamily="2" charset="-78"/>
            </a:endParaRPr>
          </a:p>
        </p:txBody>
      </p:sp>
      <p:sp>
        <p:nvSpPr>
          <p:cNvPr id="28" name="Rectangle ahamiat"/>
          <p:cNvSpPr/>
          <p:nvPr/>
        </p:nvSpPr>
        <p:spPr>
          <a:xfrm>
            <a:off x="57289" y="4504340"/>
            <a:ext cx="476222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ame 28"/>
          <p:cNvSpPr/>
          <p:nvPr/>
        </p:nvSpPr>
        <p:spPr>
          <a:xfrm>
            <a:off x="7123809"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Frame v"/>
          <p:cNvSpPr/>
          <p:nvPr/>
        </p:nvSpPr>
        <p:spPr>
          <a:xfrm>
            <a:off x="5971659"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5" name="Frame 34"/>
          <p:cNvSpPr/>
          <p:nvPr/>
        </p:nvSpPr>
        <p:spPr>
          <a:xfrm>
            <a:off x="4819509"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6" name="TextBox 35"/>
          <p:cNvSpPr txBox="1"/>
          <p:nvPr/>
        </p:nvSpPr>
        <p:spPr>
          <a:xfrm>
            <a:off x="6624544"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37" name="TextBox 36"/>
          <p:cNvSpPr txBox="1"/>
          <p:nvPr/>
        </p:nvSpPr>
        <p:spPr>
          <a:xfrm>
            <a:off x="5280369" y="3244241"/>
            <a:ext cx="1687783" cy="646331"/>
          </a:xfrm>
          <a:prstGeom prst="rect">
            <a:avLst/>
          </a:prstGeom>
          <a:noFill/>
        </p:spPr>
        <p:txBody>
          <a:bodyPr wrap="square" rtlCol="0">
            <a:spAutoFit/>
          </a:bodyPr>
          <a:lstStyle/>
          <a:p>
            <a:r>
              <a:rPr lang="fa-IR" sz="3600" dirty="0" smtClean="0">
                <a:cs typeface="B Mitra" pitchFamily="2" charset="-78"/>
              </a:rPr>
              <a:t>علت</a:t>
            </a:r>
            <a:endParaRPr lang="en-US" sz="3600" dirty="0">
              <a:cs typeface="B Mitra" pitchFamily="2" charset="-78"/>
            </a:endParaRPr>
          </a:p>
        </p:txBody>
      </p:sp>
      <p:sp>
        <p:nvSpPr>
          <p:cNvPr id="56" name="TextBox 55"/>
          <p:cNvSpPr txBox="1"/>
          <p:nvPr/>
        </p:nvSpPr>
        <p:spPr>
          <a:xfrm>
            <a:off x="4166624" y="4965200"/>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61" name="TextBox vasat"/>
          <p:cNvSpPr txBox="1"/>
          <p:nvPr/>
        </p:nvSpPr>
        <p:spPr>
          <a:xfrm>
            <a:off x="-141284" y="4563212"/>
            <a:ext cx="5124944" cy="1477328"/>
          </a:xfrm>
          <a:prstGeom prst="rect">
            <a:avLst/>
          </a:prstGeom>
          <a:noFill/>
        </p:spPr>
        <p:txBody>
          <a:bodyPr wrap="square" rtlCol="0">
            <a:spAutoFit/>
          </a:bodyPr>
          <a:lstStyle/>
          <a:p>
            <a:pPr marL="285750" indent="-193675">
              <a:buFont typeface="Wingdings" pitchFamily="2" charset="2"/>
              <a:buChar char="ü"/>
            </a:pPr>
            <a:r>
              <a:rPr lang="ar-SA" sz="1500" dirty="0" smtClean="0">
                <a:cs typeface="B Mitra" pitchFamily="2" charset="-78"/>
              </a:rPr>
              <a:t>اولویت </a:t>
            </a:r>
            <a:r>
              <a:rPr lang="ar-SA" sz="1500" dirty="0">
                <a:cs typeface="B Mitra" pitchFamily="2" charset="-78"/>
              </a:rPr>
              <a:t>پیدا کردن کارِ </a:t>
            </a:r>
            <a:r>
              <a:rPr lang="ar-SA" sz="1500">
                <a:cs typeface="B Mitra" pitchFamily="2" charset="-78"/>
              </a:rPr>
              <a:t>دارای </a:t>
            </a:r>
            <a:r>
              <a:rPr lang="ar-SA" sz="1500" smtClean="0">
                <a:cs typeface="B Mitra" pitchFamily="2" charset="-78"/>
              </a:rPr>
              <a:t>خدمت‌رسانی</a:t>
            </a:r>
            <a:r>
              <a:rPr lang="fa-IR" sz="1500" smtClean="0">
                <a:cs typeface="B Mitra" pitchFamily="2" charset="-78"/>
              </a:rPr>
              <a:t>ِ</a:t>
            </a:r>
            <a:r>
              <a:rPr lang="ar-SA" sz="1500" smtClean="0">
                <a:cs typeface="B Mitra" pitchFamily="2" charset="-78"/>
              </a:rPr>
              <a:t> </a:t>
            </a:r>
            <a:r>
              <a:rPr lang="ar-SA" sz="1500" dirty="0">
                <a:cs typeface="B Mitra" pitchFamily="2" charset="-78"/>
              </a:rPr>
              <a:t>عمیق‌تر و ماندگارتر و زودبازده‌تر </a:t>
            </a:r>
            <a:r>
              <a:rPr lang="fa-IR" sz="1500" dirty="0" smtClean="0">
                <a:cs typeface="B Mitra" pitchFamily="2" charset="-78"/>
              </a:rPr>
              <a:t/>
            </a:r>
            <a:br>
              <a:rPr lang="fa-IR" sz="1500" dirty="0" smtClean="0">
                <a:cs typeface="B Mitra" pitchFamily="2" charset="-78"/>
              </a:rPr>
            </a:br>
            <a:r>
              <a:rPr lang="ar-SA" sz="1500" dirty="0" smtClean="0">
                <a:cs typeface="B Mitra" pitchFamily="2" charset="-78"/>
              </a:rPr>
              <a:t>در </a:t>
            </a:r>
            <a:r>
              <a:rPr lang="ar-SA" sz="1500" dirty="0">
                <a:cs typeface="B Mitra" pitchFamily="2" charset="-78"/>
              </a:rPr>
              <a:t>میان سایر کارها و </a:t>
            </a:r>
            <a:r>
              <a:rPr lang="ar-SA" sz="1500" dirty="0" smtClean="0">
                <a:cs typeface="B Mitra" pitchFamily="2" charset="-78"/>
              </a:rPr>
              <a:t>برنامه‌ها</a:t>
            </a:r>
            <a:endParaRPr lang="fa-IR" sz="1500" dirty="0">
              <a:cs typeface="B Mitra" pitchFamily="2" charset="-78"/>
            </a:endParaRPr>
          </a:p>
          <a:p>
            <a:pPr marL="285750" indent="-193675">
              <a:buFont typeface="Wingdings" pitchFamily="2" charset="2"/>
              <a:buChar char="ü"/>
            </a:pPr>
            <a:r>
              <a:rPr lang="ar-SA" sz="1500" dirty="0" smtClean="0">
                <a:cs typeface="B Mitra" pitchFamily="2" charset="-78"/>
              </a:rPr>
              <a:t>اولویت </a:t>
            </a:r>
            <a:r>
              <a:rPr lang="ar-SA" sz="1500" dirty="0">
                <a:cs typeface="B Mitra" pitchFamily="2" charset="-78"/>
              </a:rPr>
              <a:t>پیدا </a:t>
            </a:r>
            <a:r>
              <a:rPr lang="ar-SA" sz="1500">
                <a:cs typeface="B Mitra" pitchFamily="2" charset="-78"/>
              </a:rPr>
              <a:t>کردن </a:t>
            </a:r>
            <a:r>
              <a:rPr lang="fa-IR" sz="1500" smtClean="0">
                <a:cs typeface="B Mitra" pitchFamily="2" charset="-78"/>
              </a:rPr>
              <a:t>«</a:t>
            </a:r>
            <a:r>
              <a:rPr lang="ar-SA" sz="1500" smtClean="0">
                <a:cs typeface="B Mitra" pitchFamily="2" charset="-78"/>
              </a:rPr>
              <a:t>خدمت </a:t>
            </a:r>
            <a:r>
              <a:rPr lang="ar-SA" sz="1500">
                <a:cs typeface="B Mitra" pitchFamily="2" charset="-78"/>
              </a:rPr>
              <a:t>به </a:t>
            </a:r>
            <a:r>
              <a:rPr lang="ar-SA" sz="1500" smtClean="0">
                <a:cs typeface="B Mitra" pitchFamily="2" charset="-78"/>
              </a:rPr>
              <a:t>مستضعف</a:t>
            </a:r>
            <a:r>
              <a:rPr lang="fa-IR" sz="1500" smtClean="0">
                <a:cs typeface="B Mitra" pitchFamily="2" charset="-78"/>
              </a:rPr>
              <a:t>ین</a:t>
            </a:r>
            <a:r>
              <a:rPr lang="ar-SA" sz="1500" smtClean="0">
                <a:cs typeface="B Mitra" pitchFamily="2" charset="-78"/>
              </a:rPr>
              <a:t> </a:t>
            </a:r>
            <a:r>
              <a:rPr lang="ar-SA" sz="1500">
                <a:cs typeface="B Mitra" pitchFamily="2" charset="-78"/>
              </a:rPr>
              <a:t>و </a:t>
            </a:r>
            <a:r>
              <a:rPr lang="ar-SA" sz="1500" smtClean="0">
                <a:cs typeface="B Mitra" pitchFamily="2" charset="-78"/>
              </a:rPr>
              <a:t>محروم</a:t>
            </a:r>
            <a:r>
              <a:rPr lang="fa-IR" sz="1500" smtClean="0">
                <a:cs typeface="B Mitra" pitchFamily="2" charset="-78"/>
              </a:rPr>
              <a:t>ین»</a:t>
            </a:r>
            <a:endParaRPr lang="fa-IR" sz="1500" dirty="0" smtClean="0">
              <a:cs typeface="B Mitra" pitchFamily="2" charset="-78"/>
            </a:endParaRPr>
          </a:p>
          <a:p>
            <a:pPr marL="285750" indent="-193675">
              <a:buFont typeface="Wingdings" pitchFamily="2" charset="2"/>
              <a:buChar char="ü"/>
            </a:pPr>
            <a:r>
              <a:rPr lang="ar-SA" sz="1500" dirty="0">
                <a:cs typeface="B Mitra" pitchFamily="2" charset="-78"/>
              </a:rPr>
              <a:t>ایجاد امکان مشاهده کارآمدیِ نظام توسط مردم و قضاوت در مورد آن به‌وسیله گزارش‌های متقن </a:t>
            </a:r>
            <a:endParaRPr lang="fa-IR" sz="1500" dirty="0" smtClean="0">
              <a:cs typeface="B Mitra" pitchFamily="2" charset="-78"/>
            </a:endParaRPr>
          </a:p>
          <a:p>
            <a:pPr marL="285750" indent="-193675">
              <a:buFont typeface="Wingdings" pitchFamily="2" charset="2"/>
              <a:buChar char="ü"/>
            </a:pPr>
            <a:r>
              <a:rPr lang="ar-SA" sz="1500" dirty="0" smtClean="0">
                <a:cs typeface="B Mitra" pitchFamily="2" charset="-78"/>
              </a:rPr>
              <a:t>اثبات </a:t>
            </a:r>
            <a:r>
              <a:rPr lang="ar-SA" sz="1500" dirty="0">
                <a:cs typeface="B Mitra" pitchFamily="2" charset="-78"/>
              </a:rPr>
              <a:t>عینی و ملموس کارآمدی نظام که دشمن با بیشترین تلاش درصدد انکار </a:t>
            </a:r>
            <a:r>
              <a:rPr lang="ar-SA" sz="1500">
                <a:cs typeface="B Mitra" pitchFamily="2" charset="-78"/>
              </a:rPr>
              <a:t>آن </a:t>
            </a:r>
            <a:r>
              <a:rPr lang="ar-SA" sz="1500" smtClean="0">
                <a:cs typeface="B Mitra" pitchFamily="2" charset="-78"/>
              </a:rPr>
              <a:t>است</a:t>
            </a:r>
            <a:r>
              <a:rPr lang="fa-IR" sz="1500" smtClean="0">
                <a:cs typeface="B Mitra" pitchFamily="2" charset="-78"/>
              </a:rPr>
              <a:t>.</a:t>
            </a:r>
            <a:endParaRPr lang="en-US" sz="1500" dirty="0">
              <a:cs typeface="B Mitra" pitchFamily="2" charset="-78"/>
            </a:endParaRPr>
          </a:p>
        </p:txBody>
      </p:sp>
      <p:sp>
        <p:nvSpPr>
          <p:cNvPr id="59" name="Pentagon 58"/>
          <p:cNvSpPr/>
          <p:nvPr/>
        </p:nvSpPr>
        <p:spPr>
          <a:xfrm flipH="1">
            <a:off x="8477252" y="32723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577851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20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2000"/>
                                        <p:tgtEl>
                                          <p:spTgt spid="3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2000"/>
                                        <p:tgtEl>
                                          <p:spTgt spid="2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2000"/>
                                        <p:tgtEl>
                                          <p:spTgt spid="21"/>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2000"/>
                                        <p:tgtEl>
                                          <p:spTgt spid="2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2000"/>
                                        <p:tgtEl>
                                          <p:spTgt spid="3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2000"/>
                                        <p:tgtEl>
                                          <p:spTgt spid="3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2000"/>
                                        <p:tgtEl>
                                          <p:spTgt spid="25"/>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2000"/>
                                        <p:tgtEl>
                                          <p:spTgt spid="2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0"/>
                                        <p:tgtEl>
                                          <p:spTgt spid="3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2000"/>
                                        <p:tgtEl>
                                          <p:spTgt spid="5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fade">
                                      <p:cBhvr>
                                        <p:cTn id="42" dur="2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4" grpId="0" animBg="1"/>
      <p:bldP spid="25" grpId="0"/>
      <p:bldP spid="28" grpId="0" animBg="1"/>
      <p:bldP spid="29" grpId="0" animBg="1"/>
      <p:bldP spid="30" grpId="0" animBg="1"/>
      <p:bldP spid="35" grpId="0" animBg="1"/>
      <p:bldP spid="36" grpId="0"/>
      <p:bldP spid="37" grpId="0"/>
      <p:bldP spid="56" grpId="0"/>
      <p:bldP spid="6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v"/>
          <p:cNvSpPr/>
          <p:nvPr/>
        </p:nvSpPr>
        <p:spPr>
          <a:xfrm>
            <a:off x="1072162"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smtClean="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۱۳۸۱</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19" name="Rectangle 18"/>
          <p:cNvSpPr/>
          <p:nvPr/>
        </p:nvSpPr>
        <p:spPr>
          <a:xfrm>
            <a:off x="2240077"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264610" y="1265227"/>
            <a:ext cx="4903707" cy="1338828"/>
          </a:xfrm>
          <a:prstGeom prst="rect">
            <a:avLst/>
          </a:prstGeom>
          <a:noFill/>
        </p:spPr>
        <p:txBody>
          <a:bodyPr wrap="square" rtlCol="0">
            <a:spAutoFit/>
          </a:bodyPr>
          <a:lstStyle/>
          <a:p>
            <a:pPr algn="ctr">
              <a:lnSpc>
                <a:spcPct val="150000"/>
              </a:lnSpc>
            </a:pPr>
            <a:r>
              <a:rPr lang="ar-SA" dirty="0">
                <a:cs typeface="B Mitra" pitchFamily="2" charset="-78"/>
              </a:rPr>
              <a:t>امسال، سال شمسى ما، هم در فروردين و هم در آخر سال در اسفند، </a:t>
            </a:r>
            <a:r>
              <a:rPr lang="fa-IR" dirty="0" smtClean="0">
                <a:cs typeface="B Mitra" pitchFamily="2" charset="-78"/>
              </a:rPr>
              <a:t/>
            </a:r>
            <a:br>
              <a:rPr lang="fa-IR" dirty="0" smtClean="0">
                <a:cs typeface="B Mitra" pitchFamily="2" charset="-78"/>
              </a:rPr>
            </a:br>
            <a:r>
              <a:rPr lang="ar-SA" dirty="0" smtClean="0">
                <a:cs typeface="B Mitra" pitchFamily="2" charset="-78"/>
              </a:rPr>
              <a:t>با </a:t>
            </a:r>
            <a:r>
              <a:rPr lang="ar-SA" dirty="0">
                <a:cs typeface="B Mitra" pitchFamily="2" charset="-78"/>
              </a:rPr>
              <a:t>عاشوراى حسينى مقارن و مصادف است. </a:t>
            </a:r>
            <a:r>
              <a:rPr lang="fa-IR" dirty="0" smtClean="0">
                <a:cs typeface="B Mitra" pitchFamily="2" charset="-78"/>
              </a:rPr>
              <a:t/>
            </a:r>
            <a:br>
              <a:rPr lang="fa-IR" dirty="0" smtClean="0">
                <a:cs typeface="B Mitra" pitchFamily="2" charset="-78"/>
              </a:rPr>
            </a:br>
            <a:r>
              <a:rPr lang="ar-SA" dirty="0" smtClean="0">
                <a:cs typeface="B Mitra" pitchFamily="2" charset="-78"/>
              </a:rPr>
              <a:t>بنابراين </a:t>
            </a:r>
            <a:r>
              <a:rPr lang="ar-SA" dirty="0">
                <a:cs typeface="B Mitra" pitchFamily="2" charset="-78"/>
              </a:rPr>
              <a:t>جا دارد كه ما امسال را</a:t>
            </a:r>
            <a:r>
              <a:rPr lang="en-US" dirty="0">
                <a:cs typeface="B Mitra" pitchFamily="2" charset="-78"/>
              </a:rPr>
              <a:t> </a:t>
            </a:r>
            <a:r>
              <a:rPr lang="fa-IR" b="1" dirty="0" smtClean="0">
                <a:cs typeface="B Mitra" pitchFamily="2" charset="-78"/>
              </a:rPr>
              <a:t>«</a:t>
            </a:r>
            <a:r>
              <a:rPr lang="ar-SA" b="1" dirty="0" smtClean="0">
                <a:cs typeface="B Mitra" pitchFamily="2" charset="-78"/>
              </a:rPr>
              <a:t>سال </a:t>
            </a:r>
            <a:r>
              <a:rPr lang="ar-SA" b="1" dirty="0">
                <a:cs typeface="B Mitra" pitchFamily="2" charset="-78"/>
              </a:rPr>
              <a:t>عزّت و افتخار </a:t>
            </a:r>
            <a:r>
              <a:rPr lang="ar-SA" b="1" dirty="0" smtClean="0">
                <a:cs typeface="B Mitra" pitchFamily="2" charset="-78"/>
              </a:rPr>
              <a:t>حسينى</a:t>
            </a:r>
            <a:r>
              <a:rPr lang="fa-IR" b="1" dirty="0">
                <a:cs typeface="B Mitra" pitchFamily="2" charset="-78"/>
              </a:rPr>
              <a:t>»</a:t>
            </a:r>
            <a:r>
              <a:rPr lang="en-US" b="1" dirty="0" smtClean="0">
                <a:cs typeface="B Mitra" pitchFamily="2" charset="-78"/>
              </a:rPr>
              <a:t> </a:t>
            </a:r>
            <a:r>
              <a:rPr lang="ar-SA" dirty="0" smtClean="0">
                <a:cs typeface="B Mitra" pitchFamily="2" charset="-78"/>
              </a:rPr>
              <a:t>بدانيم</a:t>
            </a:r>
            <a:r>
              <a:rPr lang="fa-IR" dirty="0" smtClean="0">
                <a:cs typeface="B Mitra" pitchFamily="2" charset="-78"/>
              </a:rPr>
              <a:t>.</a:t>
            </a:r>
            <a:endParaRPr lang="en-US" dirty="0">
              <a:cs typeface="B Mitra" pitchFamily="2" charset="-78"/>
            </a:endParaRPr>
          </a:p>
        </p:txBody>
      </p:sp>
      <p:sp>
        <p:nvSpPr>
          <p:cNvPr id="24" name="Rectangle ahamiat"/>
          <p:cNvSpPr/>
          <p:nvPr/>
        </p:nvSpPr>
        <p:spPr>
          <a:xfrm>
            <a:off x="77264" y="4504340"/>
            <a:ext cx="476222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vasat"/>
          <p:cNvSpPr txBox="1"/>
          <p:nvPr/>
        </p:nvSpPr>
        <p:spPr>
          <a:xfrm>
            <a:off x="-151815" y="4696365"/>
            <a:ext cx="5111497" cy="1200329"/>
          </a:xfrm>
          <a:prstGeom prst="rect">
            <a:avLst/>
          </a:prstGeom>
          <a:noFill/>
        </p:spPr>
        <p:txBody>
          <a:bodyPr wrap="square" rtlCol="0">
            <a:spAutoFit/>
          </a:bodyPr>
          <a:lstStyle/>
          <a:p>
            <a:pPr marL="285750" indent="-193675">
              <a:lnSpc>
                <a:spcPct val="150000"/>
              </a:lnSpc>
              <a:buFont typeface="Wingdings" pitchFamily="2" charset="2"/>
              <a:buChar char="ü"/>
            </a:pPr>
            <a:r>
              <a:rPr lang="ar-SA" sz="1600" dirty="0">
                <a:cs typeface="B Mitra" pitchFamily="2" charset="-78"/>
              </a:rPr>
              <a:t>جهت‌گیری رفتار ما در طول سال بر اساس شعارعزّت و افتخار حسینی</a:t>
            </a:r>
            <a:endParaRPr lang="en-US" sz="1600" dirty="0">
              <a:cs typeface="B Mitra" pitchFamily="2" charset="-78"/>
            </a:endParaRPr>
          </a:p>
          <a:p>
            <a:pPr marL="285750" indent="-193675">
              <a:lnSpc>
                <a:spcPct val="150000"/>
              </a:lnSpc>
              <a:buFont typeface="Wingdings" pitchFamily="2" charset="2"/>
              <a:buChar char="ü"/>
            </a:pPr>
            <a:r>
              <a:rPr lang="ar-SA" sz="1600" dirty="0" smtClean="0">
                <a:cs typeface="B Mitra" pitchFamily="2" charset="-78"/>
              </a:rPr>
              <a:t>کسب عزّت و افتخار و سربلندی با تمسّک به </a:t>
            </a:r>
            <a:r>
              <a:rPr lang="ar-SA" sz="1600" smtClean="0">
                <a:cs typeface="B Mitra" pitchFamily="2" charset="-78"/>
              </a:rPr>
              <a:t>معنویتِ حسين‌‌بن‌‌على</a:t>
            </a:r>
            <a:r>
              <a:rPr lang="fa-IR" sz="1200">
                <a:cs typeface="B Mitra" pitchFamily="2" charset="-78"/>
              </a:rPr>
              <a:t>(</a:t>
            </a:r>
            <a:r>
              <a:rPr lang="ar-SA" sz="1200" smtClean="0">
                <a:cs typeface="B Mitra" pitchFamily="2" charset="-78"/>
              </a:rPr>
              <a:t>عليه‌السّلام</a:t>
            </a:r>
            <a:r>
              <a:rPr lang="fa-IR" sz="1200" dirty="0">
                <a:cs typeface="B Mitra" pitchFamily="2" charset="-78"/>
              </a:rPr>
              <a:t>)</a:t>
            </a:r>
            <a:endParaRPr lang="fa-IR" sz="1200" dirty="0" smtClean="0">
              <a:cs typeface="B Mitra" pitchFamily="2" charset="-78"/>
            </a:endParaRPr>
          </a:p>
          <a:p>
            <a:pPr marL="285750" indent="-193675">
              <a:lnSpc>
                <a:spcPct val="150000"/>
              </a:lnSpc>
              <a:buFont typeface="Wingdings" pitchFamily="2" charset="2"/>
              <a:buChar char="ü"/>
            </a:pPr>
            <a:r>
              <a:rPr lang="ar-SA" sz="1600" dirty="0" smtClean="0">
                <a:cs typeface="B Mitra" pitchFamily="2" charset="-78"/>
              </a:rPr>
              <a:t>پرهیز از تن دادن به ذلت و پیروی از سالار شهیدان در عزّتمندى و عزّتمدارى</a:t>
            </a:r>
            <a:endParaRPr lang="en-US" sz="1400" dirty="0"/>
          </a:p>
        </p:txBody>
      </p:sp>
      <p:sp>
        <p:nvSpPr>
          <p:cNvPr id="25" name="Frame 24"/>
          <p:cNvSpPr/>
          <p:nvPr/>
        </p:nvSpPr>
        <p:spPr>
          <a:xfrm>
            <a:off x="7143784"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Frame v"/>
          <p:cNvSpPr/>
          <p:nvPr/>
        </p:nvSpPr>
        <p:spPr>
          <a:xfrm>
            <a:off x="5991634"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Frame 28"/>
          <p:cNvSpPr/>
          <p:nvPr/>
        </p:nvSpPr>
        <p:spPr>
          <a:xfrm>
            <a:off x="4839484"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TextBox 29"/>
          <p:cNvSpPr txBox="1"/>
          <p:nvPr/>
        </p:nvSpPr>
        <p:spPr>
          <a:xfrm>
            <a:off x="6682924"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34" name="TextBox 33"/>
          <p:cNvSpPr txBox="1"/>
          <p:nvPr/>
        </p:nvSpPr>
        <p:spPr>
          <a:xfrm>
            <a:off x="5338749" y="3244241"/>
            <a:ext cx="1687783" cy="646331"/>
          </a:xfrm>
          <a:prstGeom prst="rect">
            <a:avLst/>
          </a:prstGeom>
          <a:noFill/>
        </p:spPr>
        <p:txBody>
          <a:bodyPr wrap="square" rtlCol="0">
            <a:spAutoFit/>
          </a:bodyPr>
          <a:lstStyle/>
          <a:p>
            <a:r>
              <a:rPr lang="fa-IR" sz="3600" dirty="0" smtClean="0">
                <a:cs typeface="B Mitra" pitchFamily="2" charset="-78"/>
              </a:rPr>
              <a:t>علت</a:t>
            </a:r>
            <a:endParaRPr lang="en-US" sz="3600" dirty="0">
              <a:cs typeface="B Mitra" pitchFamily="2" charset="-78"/>
            </a:endParaRPr>
          </a:p>
        </p:txBody>
      </p:sp>
      <p:sp>
        <p:nvSpPr>
          <p:cNvPr id="56" name="TextBox vasat"/>
          <p:cNvSpPr txBox="1"/>
          <p:nvPr/>
        </p:nvSpPr>
        <p:spPr>
          <a:xfrm>
            <a:off x="730149" y="3167297"/>
            <a:ext cx="5261485" cy="830997"/>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تقارن ابتدا و انتهای سال شمسی با عاشورای حسینی</a:t>
            </a:r>
            <a:endParaRPr lang="fa-IR" sz="1600" dirty="0">
              <a:cs typeface="B Mitra" pitchFamily="2" charset="-78"/>
            </a:endParaRPr>
          </a:p>
          <a:p>
            <a:pPr marL="285750" indent="-285750">
              <a:lnSpc>
                <a:spcPct val="150000"/>
              </a:lnSpc>
              <a:buFont typeface="Wingdings" pitchFamily="2" charset="2"/>
              <a:buChar char="ü"/>
            </a:pPr>
            <a:r>
              <a:rPr lang="ar-SA" sz="1600" dirty="0">
                <a:cs typeface="B Mitra" pitchFamily="2" charset="-78"/>
              </a:rPr>
              <a:t>نیازمندی بشریت به درس‌های ماندگار و تاریخی عاشورا در </a:t>
            </a:r>
            <a:r>
              <a:rPr lang="ar-SA" sz="1600">
                <a:cs typeface="B Mitra" pitchFamily="2" charset="-78"/>
              </a:rPr>
              <a:t>شرایط </a:t>
            </a:r>
            <a:r>
              <a:rPr lang="ar-SA" sz="1600" smtClean="0">
                <a:cs typeface="B Mitra" pitchFamily="2" charset="-78"/>
              </a:rPr>
              <a:t>حساس</a:t>
            </a:r>
            <a:r>
              <a:rPr lang="fa-IR" sz="1600" smtClean="0">
                <a:cs typeface="B Mitra" pitchFamily="2" charset="-78"/>
              </a:rPr>
              <a:t> </a:t>
            </a:r>
            <a:r>
              <a:rPr lang="ar-SA" sz="1600" smtClean="0">
                <a:cs typeface="B Mitra" pitchFamily="2" charset="-78"/>
              </a:rPr>
              <a:t>کنونی</a:t>
            </a:r>
            <a:endParaRPr lang="en-US" sz="1600" dirty="0">
              <a:cs typeface="B Mitra" pitchFamily="2" charset="-78"/>
            </a:endParaRPr>
          </a:p>
        </p:txBody>
      </p:sp>
      <p:sp>
        <p:nvSpPr>
          <p:cNvPr id="57" name="TextBox 56"/>
          <p:cNvSpPr txBox="1"/>
          <p:nvPr/>
        </p:nvSpPr>
        <p:spPr>
          <a:xfrm>
            <a:off x="4186599" y="4971754"/>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58" name="Pentagon 57"/>
          <p:cNvSpPr/>
          <p:nvPr/>
        </p:nvSpPr>
        <p:spPr>
          <a:xfrm flipH="1">
            <a:off x="8477252" y="35009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811970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2000"/>
                                        <p:tgtEl>
                                          <p:spTgt spid="2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2000"/>
                                        <p:tgtEl>
                                          <p:spTgt spid="3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20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2000"/>
                                        <p:tgtEl>
                                          <p:spTgt spid="20"/>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2000"/>
                                        <p:tgtEl>
                                          <p:spTgt spid="3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2000"/>
                                        <p:tgtEl>
                                          <p:spTgt spid="3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6"/>
                                        </p:tgtEl>
                                        <p:attrNameLst>
                                          <p:attrName>style.visibility</p:attrName>
                                        </p:attrNameLst>
                                      </p:cBhvr>
                                      <p:to>
                                        <p:strVal val="visible"/>
                                      </p:to>
                                    </p:set>
                                    <p:animEffect transition="in" filter="fade">
                                      <p:cBhvr>
                                        <p:cTn id="26" dur="2000"/>
                                        <p:tgtEl>
                                          <p:spTgt spid="5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2000"/>
                                        <p:tgtEl>
                                          <p:spTgt spid="28"/>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2000"/>
                                        <p:tgtEl>
                                          <p:spTgt spid="2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2000"/>
                                        <p:tgtEl>
                                          <p:spTgt spid="2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2000"/>
                                        <p:tgtEl>
                                          <p:spTgt spid="2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2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19" grpId="0" animBg="1"/>
      <p:bldP spid="20" grpId="0"/>
      <p:bldP spid="24" grpId="0" animBg="1"/>
      <p:bldP spid="21" grpId="0"/>
      <p:bldP spid="25" grpId="0" animBg="1"/>
      <p:bldP spid="28" grpId="0" animBg="1"/>
      <p:bldP spid="29" grpId="0" animBg="1"/>
      <p:bldP spid="30" grpId="0"/>
      <p:bldP spid="34" grpId="0"/>
      <p:bldP spid="56" grpId="0"/>
      <p:bldP spid="5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6461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64619" y="1430062"/>
            <a:ext cx="4919472" cy="1138773"/>
          </a:xfrm>
          <a:prstGeom prst="rect">
            <a:avLst/>
          </a:prstGeom>
          <a:noFill/>
        </p:spPr>
        <p:txBody>
          <a:bodyPr wrap="square" rtlCol="0">
            <a:spAutoFit/>
          </a:bodyPr>
          <a:lstStyle/>
          <a:p>
            <a:pPr algn="ctr"/>
            <a:r>
              <a:rPr lang="fa-IR" sz="1700" dirty="0" smtClean="0">
                <a:cs typeface="B Mitra" pitchFamily="2" charset="-78"/>
              </a:rPr>
              <a:t>سال </a:t>
            </a:r>
            <a:r>
              <a:rPr lang="fa-IR" sz="1700" dirty="0">
                <a:cs typeface="B Mitra" pitchFamily="2" charset="-78"/>
              </a:rPr>
              <a:t>گذشته هم به نام آن بزرگوار مزيّن شد؛ اما آرزوى قلبى اين‌جانب اين است كه امسال ما به شعار اكتفا نكنيم. شعار علوى، عزيز است؛ اما شعار بايد مقدّمه رفتار باشد. اگر سال گذشته شعار علوى داديم، امسال رفتار علوى پيشه كنيم.  </a:t>
            </a:r>
            <a:r>
              <a:rPr lang="fa-IR" sz="1700" dirty="0" smtClean="0">
                <a:cs typeface="B Mitra" pitchFamily="2" charset="-78"/>
              </a:rPr>
              <a:t>...</a:t>
            </a:r>
            <a:endParaRPr lang="fa-IR" sz="1700" dirty="0">
              <a:cs typeface="B Mitra" pitchFamily="2" charset="-78"/>
            </a:endParaRPr>
          </a:p>
          <a:p>
            <a:pPr algn="ctr"/>
            <a:r>
              <a:rPr lang="en-US" sz="1700" dirty="0" smtClean="0">
                <a:cs typeface="B Mitra" pitchFamily="2" charset="-78"/>
              </a:rPr>
              <a:t> </a:t>
            </a:r>
            <a:r>
              <a:rPr lang="ar-SA" sz="1700" dirty="0" smtClean="0">
                <a:cs typeface="B Mitra" pitchFamily="2" charset="-78"/>
              </a:rPr>
              <a:t> امسال </a:t>
            </a:r>
            <a:r>
              <a:rPr lang="fa-IR" sz="1700" b="1" dirty="0" smtClean="0">
                <a:cs typeface="B Mitra" pitchFamily="2" charset="-78"/>
              </a:rPr>
              <a:t>«</a:t>
            </a:r>
            <a:r>
              <a:rPr lang="ar-SA" sz="1700" b="1" dirty="0" smtClean="0">
                <a:cs typeface="B Mitra" pitchFamily="2" charset="-78"/>
              </a:rPr>
              <a:t>سال امام على در رفتار، نه فقط در گفتار</a:t>
            </a:r>
            <a:r>
              <a:rPr lang="fa-IR" sz="1700" b="1" dirty="0">
                <a:cs typeface="B Mitra" pitchFamily="2" charset="-78"/>
              </a:rPr>
              <a:t>»</a:t>
            </a:r>
            <a:r>
              <a:rPr lang="ar-SA" sz="1700" b="1" dirty="0" smtClean="0">
                <a:cs typeface="B Mitra" pitchFamily="2" charset="-78"/>
              </a:rPr>
              <a:t> </a:t>
            </a:r>
            <a:r>
              <a:rPr lang="ar-SA" sz="1700" dirty="0" smtClean="0">
                <a:cs typeface="B Mitra" pitchFamily="2" charset="-78"/>
              </a:rPr>
              <a:t>است</a:t>
            </a:r>
            <a:r>
              <a:rPr lang="fa-IR" sz="1700" dirty="0" smtClean="0">
                <a:cs typeface="B Mitra" pitchFamily="2" charset="-78"/>
              </a:rPr>
              <a:t>.</a:t>
            </a:r>
            <a:endParaRPr lang="en-US" sz="1700" dirty="0">
              <a:cs typeface="B Mitra" pitchFamily="2" charset="-78"/>
            </a:endParaRPr>
          </a:p>
        </p:txBody>
      </p:sp>
      <p:sp>
        <p:nvSpPr>
          <p:cNvPr id="6" name="Rectangle v"/>
          <p:cNvSpPr/>
          <p:nvPr/>
        </p:nvSpPr>
        <p:spPr>
          <a:xfrm>
            <a:off x="99670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996703" y="2920266"/>
            <a:ext cx="4919472" cy="1338828"/>
          </a:xfrm>
          <a:prstGeom prst="rect">
            <a:avLst/>
          </a:prstGeom>
          <a:noFill/>
        </p:spPr>
        <p:txBody>
          <a:bodyPr wrap="square" rtlCol="0">
            <a:spAutoFit/>
          </a:bodyPr>
          <a:lstStyle/>
          <a:p>
            <a:pPr marL="285750" indent="-285750">
              <a:lnSpc>
                <a:spcPct val="150000"/>
              </a:lnSpc>
              <a:buFont typeface="Wingdings" pitchFamily="2" charset="2"/>
              <a:buChar char="ü"/>
            </a:pPr>
            <a:r>
              <a:rPr lang="fa-IR" dirty="0" smtClean="0">
                <a:cs typeface="B Mitra" pitchFamily="2" charset="-78"/>
              </a:rPr>
              <a:t>نیاز امروز ما به پیروی و تأسی به امیرالمؤمنین</a:t>
            </a:r>
            <a:r>
              <a:rPr lang="fa-IR" sz="1400" dirty="0" smtClean="0">
                <a:cs typeface="B Mitra" pitchFamily="2" charset="-78"/>
              </a:rPr>
              <a:t>(علیه‌السلام)</a:t>
            </a:r>
            <a:endParaRPr lang="fa-IR" dirty="0" smtClean="0">
              <a:cs typeface="B Mitra" pitchFamily="2" charset="-78"/>
            </a:endParaRPr>
          </a:p>
          <a:p>
            <a:pPr marL="285750" indent="-285750">
              <a:lnSpc>
                <a:spcPct val="150000"/>
              </a:lnSpc>
              <a:buFont typeface="Wingdings" pitchFamily="2" charset="2"/>
              <a:buChar char="ü"/>
            </a:pPr>
            <a:r>
              <a:rPr lang="fa-IR" dirty="0" smtClean="0">
                <a:cs typeface="B Mitra" pitchFamily="2" charset="-78"/>
              </a:rPr>
              <a:t>مطرح بودن امام علی</a:t>
            </a:r>
            <a:r>
              <a:rPr lang="fa-IR" sz="1400" dirty="0" smtClean="0">
                <a:cs typeface="B Mitra" pitchFamily="2" charset="-78"/>
              </a:rPr>
              <a:t>(علیه‌السلام) </a:t>
            </a:r>
            <a:r>
              <a:rPr lang="fa-IR" dirty="0" smtClean="0">
                <a:cs typeface="B Mitra" pitchFamily="2" charset="-78"/>
              </a:rPr>
              <a:t>به‌عنوان یک شهروند، حاکم، سیاستمدار و مجاهدفی‌سبیل‌الله</a:t>
            </a:r>
          </a:p>
        </p:txBody>
      </p:sp>
      <p:sp>
        <p:nvSpPr>
          <p:cNvPr id="7" name="Rectangle ahamiat"/>
          <p:cNvSpPr/>
          <p:nvPr/>
        </p:nvSpPr>
        <p:spPr>
          <a:xfrm>
            <a:off x="78615" y="4504340"/>
            <a:ext cx="468541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06832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1617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45531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76402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56906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49545"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78615" y="4830935"/>
            <a:ext cx="4723815" cy="923330"/>
          </a:xfrm>
          <a:prstGeom prst="rect">
            <a:avLst/>
          </a:prstGeom>
          <a:noFill/>
        </p:spPr>
        <p:txBody>
          <a:bodyPr wrap="square" rtlCol="0">
            <a:spAutoFit/>
          </a:bodyPr>
          <a:lstStyle/>
          <a:p>
            <a:pPr marL="285750" indent="-285750">
              <a:lnSpc>
                <a:spcPct val="150000"/>
              </a:lnSpc>
              <a:buFont typeface="Wingdings" pitchFamily="2" charset="2"/>
              <a:buChar char="ü"/>
            </a:pPr>
            <a:r>
              <a:rPr lang="fa-IR" dirty="0" smtClean="0">
                <a:cs typeface="B Mitra" pitchFamily="2" charset="-78"/>
              </a:rPr>
              <a:t> اعتلای جامعه در صورت تأسی </a:t>
            </a:r>
            <a:r>
              <a:rPr lang="fa-IR" dirty="0">
                <a:cs typeface="B Mitra" pitchFamily="2" charset="-78"/>
              </a:rPr>
              <a:t>مردم و </a:t>
            </a:r>
            <a:r>
              <a:rPr lang="fa-IR" dirty="0" smtClean="0">
                <a:cs typeface="B Mitra" pitchFamily="2" charset="-78"/>
              </a:rPr>
              <a:t>مس</a:t>
            </a:r>
            <a:r>
              <a:rPr lang="fa-IR" dirty="0">
                <a:cs typeface="B Mitra" pitchFamily="2" charset="-78"/>
              </a:rPr>
              <a:t>ئ</a:t>
            </a:r>
            <a:r>
              <a:rPr lang="fa-IR" dirty="0" smtClean="0">
                <a:cs typeface="B Mitra" pitchFamily="2" charset="-78"/>
              </a:rPr>
              <a:t>ولان به </a:t>
            </a:r>
            <a:r>
              <a:rPr lang="fa-IR" smtClean="0">
                <a:cs typeface="B Mitra" pitchFamily="2" charset="-78"/>
              </a:rPr>
              <a:t>امیرالمؤمنین</a:t>
            </a:r>
            <a:r>
              <a:rPr lang="fa-IR" sz="1200" smtClean="0">
                <a:cs typeface="B Mitra" pitchFamily="2" charset="-78"/>
              </a:rPr>
              <a:t>(علیه‌السلام)</a:t>
            </a:r>
            <a:endParaRPr lang="fa-IR" sz="1200" dirty="0" smtClean="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۱۳۸۰</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37295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3507735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6461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64619" y="1289412"/>
            <a:ext cx="4919472" cy="1304203"/>
          </a:xfrm>
          <a:prstGeom prst="rect">
            <a:avLst/>
          </a:prstGeom>
          <a:noFill/>
        </p:spPr>
        <p:txBody>
          <a:bodyPr wrap="square" rtlCol="0">
            <a:spAutoFit/>
          </a:bodyPr>
          <a:lstStyle/>
          <a:p>
            <a:pPr algn="ctr">
              <a:lnSpc>
                <a:spcPct val="150000"/>
              </a:lnSpc>
            </a:pPr>
            <a:r>
              <a:rPr lang="ar-SA" dirty="0">
                <a:cs typeface="B Mitra" pitchFamily="2" charset="-78"/>
              </a:rPr>
              <a:t>سال </a:t>
            </a:r>
            <a:r>
              <a:rPr lang="ar-SA" dirty="0" smtClean="0">
                <a:cs typeface="B Mitra" pitchFamily="2" charset="-78"/>
              </a:rPr>
              <a:t>۱۳۷۹</a:t>
            </a:r>
            <a:r>
              <a:rPr lang="ar-SA" dirty="0">
                <a:cs typeface="B Mitra" pitchFamily="2" charset="-78"/>
              </a:rPr>
              <a:t>، دو عيد غدير دارد. بسيار مناسب است كه ما اين سال را به اين مناسبت</a:t>
            </a:r>
            <a:r>
              <a:rPr lang="ar-SA" dirty="0" smtClean="0">
                <a:cs typeface="B Mitra" pitchFamily="2" charset="-78"/>
              </a:rPr>
              <a:t>، </a:t>
            </a:r>
            <a:r>
              <a:rPr lang="fa-IR" b="1" dirty="0" smtClean="0">
                <a:cs typeface="B Mitra" pitchFamily="2" charset="-78"/>
              </a:rPr>
              <a:t>«</a:t>
            </a:r>
            <a:r>
              <a:rPr lang="ar-SA" b="1" dirty="0" smtClean="0">
                <a:cs typeface="B Mitra" pitchFamily="2" charset="-78"/>
              </a:rPr>
              <a:t>سال </a:t>
            </a:r>
            <a:r>
              <a:rPr lang="ar-SA" b="1" dirty="0">
                <a:cs typeface="B Mitra" pitchFamily="2" charset="-78"/>
              </a:rPr>
              <a:t>امام اميرالمؤمنين</a:t>
            </a:r>
            <a:r>
              <a:rPr lang="ar-SA" b="1">
                <a:cs typeface="B Mitra" pitchFamily="2" charset="-78"/>
              </a:rPr>
              <a:t>، </a:t>
            </a:r>
            <a:r>
              <a:rPr lang="ar-SA" b="1" smtClean="0">
                <a:cs typeface="B Mitra" pitchFamily="2" charset="-78"/>
              </a:rPr>
              <a:t>على‌بن‌ابى‌طالب</a:t>
            </a:r>
            <a:r>
              <a:rPr lang="fa-IR" sz="1100" b="1" smtClean="0">
                <a:cs typeface="B Mitra" pitchFamily="2" charset="-78"/>
              </a:rPr>
              <a:t>(</a:t>
            </a:r>
            <a:r>
              <a:rPr lang="ar-SA" sz="1100" b="1" smtClean="0">
                <a:cs typeface="B Mitra" pitchFamily="2" charset="-78"/>
              </a:rPr>
              <a:t>عليه‌السّلام</a:t>
            </a:r>
            <a:r>
              <a:rPr lang="fa-IR" sz="1100" b="1" smtClean="0">
                <a:cs typeface="B Mitra" pitchFamily="2" charset="-78"/>
              </a:rPr>
              <a:t>)</a:t>
            </a:r>
            <a:r>
              <a:rPr lang="fa-IR" b="1">
                <a:cs typeface="B Mitra" pitchFamily="2" charset="-78"/>
              </a:rPr>
              <a:t>»</a:t>
            </a:r>
            <a:r>
              <a:rPr lang="en-US" b="1">
                <a:cs typeface="B Mitra" pitchFamily="2" charset="-78"/>
              </a:rPr>
              <a:t> </a:t>
            </a:r>
            <a:r>
              <a:rPr lang="ar-SA" dirty="0">
                <a:cs typeface="B Mitra" pitchFamily="2" charset="-78"/>
              </a:rPr>
              <a:t>بدانيم و بناميم و خودمان را به آن بزرگوار نزديك كنيم</a:t>
            </a:r>
            <a:r>
              <a:rPr lang="ar-SA" dirty="0" smtClean="0">
                <a:cs typeface="B Mitra" pitchFamily="2" charset="-78"/>
              </a:rPr>
              <a:t>.</a:t>
            </a:r>
            <a:endParaRPr lang="fa-IR" dirty="0" smtClean="0">
              <a:cs typeface="B Mitra" pitchFamily="2" charset="-78"/>
            </a:endParaRPr>
          </a:p>
        </p:txBody>
      </p:sp>
      <p:sp>
        <p:nvSpPr>
          <p:cNvPr id="6" name="Rectangle v"/>
          <p:cNvSpPr/>
          <p:nvPr/>
        </p:nvSpPr>
        <p:spPr>
          <a:xfrm>
            <a:off x="99670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996702" y="3028797"/>
            <a:ext cx="4919473" cy="1200329"/>
          </a:xfrm>
          <a:prstGeom prst="rect">
            <a:avLst/>
          </a:prstGeom>
          <a:noFill/>
        </p:spPr>
        <p:txBody>
          <a:bodyPr wrap="square" rtlCol="0">
            <a:spAutoFit/>
          </a:bodyPr>
          <a:lstStyle/>
          <a:p>
            <a:pPr marL="285750" indent="-285750">
              <a:buFont typeface="Wingdings" pitchFamily="2" charset="2"/>
              <a:buChar char="ü"/>
            </a:pPr>
            <a:r>
              <a:rPr lang="ar-SA" dirty="0">
                <a:cs typeface="B Mitra" pitchFamily="2" charset="-78"/>
              </a:rPr>
              <a:t>مزین بودن سال 79 هم در آغاز و هم در پایان به عید مبارک </a:t>
            </a:r>
            <a:r>
              <a:rPr lang="ar-SA" dirty="0" smtClean="0">
                <a:cs typeface="B Mitra" pitchFamily="2" charset="-78"/>
              </a:rPr>
              <a:t>غدیر</a:t>
            </a:r>
            <a:endParaRPr lang="fa-IR" dirty="0" smtClean="0">
              <a:cs typeface="B Mitra" pitchFamily="2" charset="-78"/>
            </a:endParaRPr>
          </a:p>
          <a:p>
            <a:pPr marL="285750" indent="-285750">
              <a:lnSpc>
                <a:spcPct val="150000"/>
              </a:lnSpc>
              <a:buFont typeface="Wingdings" pitchFamily="2" charset="2"/>
              <a:buChar char="ü"/>
            </a:pPr>
            <a:r>
              <a:rPr lang="fa-IR" dirty="0" err="1">
                <a:cs typeface="B Mitra" pitchFamily="2" charset="-78"/>
              </a:rPr>
              <a:t>امیرالمؤمنین</a:t>
            </a:r>
            <a:r>
              <a:rPr lang="fa-IR" sz="1200" dirty="0">
                <a:cs typeface="B Mitra" pitchFamily="2" charset="-78"/>
              </a:rPr>
              <a:t>(علیه </a:t>
            </a:r>
            <a:r>
              <a:rPr lang="fa-IR" sz="1200" err="1">
                <a:cs typeface="B Mitra" pitchFamily="2" charset="-78"/>
              </a:rPr>
              <a:t>السلام</a:t>
            </a:r>
            <a:r>
              <a:rPr lang="fa-IR" sz="1200" smtClean="0">
                <a:cs typeface="B Mitra" pitchFamily="2" charset="-78"/>
              </a:rPr>
              <a:t>)</a:t>
            </a:r>
            <a:r>
              <a:rPr lang="fa-IR" smtClean="0">
                <a:cs typeface="B Mitra" pitchFamily="2" charset="-78"/>
              </a:rPr>
              <a:t>، یک </a:t>
            </a:r>
            <a:r>
              <a:rPr lang="fa-IR" dirty="0">
                <a:cs typeface="B Mitra" pitchFamily="2" charset="-78"/>
              </a:rPr>
              <a:t>الگوی کامل برای جوانان، دولتمردان، مؤمنان، آزادگان، عالمان و </a:t>
            </a:r>
            <a:r>
              <a:rPr lang="fa-IR" dirty="0" smtClean="0">
                <a:cs typeface="B Mitra" pitchFamily="2" charset="-78"/>
              </a:rPr>
              <a:t>روشنفکران</a:t>
            </a:r>
            <a:endParaRPr lang="en-US" dirty="0">
              <a:cs typeface="B Mitra" pitchFamily="2" charset="-78"/>
            </a:endParaRPr>
          </a:p>
        </p:txBody>
      </p:sp>
      <p:sp>
        <p:nvSpPr>
          <p:cNvPr id="7" name="Rectangle ahamiat"/>
          <p:cNvSpPr/>
          <p:nvPr/>
        </p:nvSpPr>
        <p:spPr>
          <a:xfrm>
            <a:off x="78615" y="4504340"/>
            <a:ext cx="468541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06832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1617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45531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76402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56906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49545" y="4968477"/>
            <a:ext cx="1687783" cy="646331"/>
          </a:xfrm>
          <a:prstGeom prst="rect">
            <a:avLst/>
          </a:prstGeom>
          <a:noFill/>
        </p:spPr>
        <p:txBody>
          <a:bodyPr wrap="square" rtlCol="0">
            <a:spAutoFit/>
          </a:bodyPr>
          <a:lstStyle/>
          <a:p>
            <a:r>
              <a:rPr lang="fa-IR" sz="3600" dirty="0">
                <a:cs typeface="B Mitra" pitchFamily="2" charset="-78"/>
              </a:rPr>
              <a:t>هدف</a:t>
            </a:r>
            <a:endParaRPr lang="en-US" sz="3600" dirty="0">
              <a:cs typeface="B Mitra" pitchFamily="2" charset="-78"/>
            </a:endParaRPr>
          </a:p>
        </p:txBody>
      </p:sp>
      <p:sp>
        <p:nvSpPr>
          <p:cNvPr id="27" name="TextBox ahamiat"/>
          <p:cNvSpPr txBox="1"/>
          <p:nvPr/>
        </p:nvSpPr>
        <p:spPr>
          <a:xfrm>
            <a:off x="1805" y="4475765"/>
            <a:ext cx="4714024" cy="1569660"/>
          </a:xfrm>
          <a:prstGeom prst="rect">
            <a:avLst/>
          </a:prstGeom>
          <a:noFill/>
        </p:spPr>
        <p:txBody>
          <a:bodyPr wrap="square" rtlCol="0">
            <a:spAutoFit/>
          </a:bodyPr>
          <a:lstStyle/>
          <a:p>
            <a:pPr marL="285750" indent="-285750">
              <a:lnSpc>
                <a:spcPct val="150000"/>
              </a:lnSpc>
              <a:buFont typeface="Wingdings" pitchFamily="2" charset="2"/>
              <a:buChar char="ü"/>
            </a:pPr>
            <a:r>
              <a:rPr lang="fa-IR" sz="1600" dirty="0" smtClean="0">
                <a:cs typeface="B Mitra" pitchFamily="2" charset="-78"/>
              </a:rPr>
              <a:t>درس‌گیری </a:t>
            </a:r>
            <a:r>
              <a:rPr lang="fa-IR" sz="1600" dirty="0">
                <a:cs typeface="B Mitra" pitchFamily="2" charset="-78"/>
              </a:rPr>
              <a:t>از </a:t>
            </a:r>
            <a:r>
              <a:rPr lang="fa-IR" sz="1600" smtClean="0">
                <a:cs typeface="B Mitra" pitchFamily="2" charset="-78"/>
              </a:rPr>
              <a:t>امیرالمؤمنین</a:t>
            </a:r>
            <a:r>
              <a:rPr lang="fa-IR" sz="1100" smtClean="0">
                <a:cs typeface="B Mitra" pitchFamily="2" charset="-78"/>
              </a:rPr>
              <a:t>(علیه‌السلام) </a:t>
            </a:r>
            <a:r>
              <a:rPr lang="fa-IR" sz="1600">
                <a:cs typeface="B Mitra" pitchFamily="2" charset="-78"/>
              </a:rPr>
              <a:t>در عرصه‌های مختلف</a:t>
            </a:r>
            <a:endParaRPr lang="fa-IR" sz="1600" dirty="0">
              <a:cs typeface="B Mitra" pitchFamily="2" charset="-78"/>
            </a:endParaRPr>
          </a:p>
          <a:p>
            <a:pPr marL="285750" indent="-285750">
              <a:lnSpc>
                <a:spcPct val="150000"/>
              </a:lnSpc>
              <a:buFont typeface="Wingdings" pitchFamily="2" charset="2"/>
              <a:buChar char="ü"/>
            </a:pPr>
            <a:r>
              <a:rPr lang="fa-IR" sz="1600" dirty="0">
                <a:cs typeface="B Mitra" pitchFamily="2" charset="-78"/>
              </a:rPr>
              <a:t>نزدیک شدن کشور، ملت و نظام جمهوری اسلامی به «عدالت اجتماعی» که آرزوی </a:t>
            </a:r>
            <a:r>
              <a:rPr lang="fa-IR" sz="1600">
                <a:cs typeface="B Mitra" pitchFamily="2" charset="-78"/>
              </a:rPr>
              <a:t>دیرینه </a:t>
            </a:r>
            <a:r>
              <a:rPr lang="fa-IR" sz="1600" smtClean="0">
                <a:cs typeface="B Mitra" pitchFamily="2" charset="-78"/>
              </a:rPr>
              <a:t>ماست.</a:t>
            </a:r>
            <a:endParaRPr lang="fa-IR" sz="1600" dirty="0" smtClean="0">
              <a:cs typeface="B Mitra" pitchFamily="2" charset="-78"/>
            </a:endParaRPr>
          </a:p>
          <a:p>
            <a:pPr marL="285750" indent="-285750">
              <a:lnSpc>
                <a:spcPct val="150000"/>
              </a:lnSpc>
              <a:buFont typeface="Wingdings" pitchFamily="2" charset="2"/>
              <a:buChar char="ü"/>
            </a:pPr>
            <a:r>
              <a:rPr lang="fa-IR" sz="1600" dirty="0">
                <a:cs typeface="B Mitra" pitchFamily="2" charset="-78"/>
              </a:rPr>
              <a:t>اتکاء بر عید غدیر </a:t>
            </a:r>
            <a:r>
              <a:rPr lang="fa-IR" sz="1600" dirty="0" err="1">
                <a:cs typeface="B Mitra" pitchFamily="2" charset="-78"/>
              </a:rPr>
              <a:t>به‌عنوان</a:t>
            </a:r>
            <a:r>
              <a:rPr lang="fa-IR" sz="1600" dirty="0">
                <a:cs typeface="B Mitra" pitchFamily="2" charset="-78"/>
              </a:rPr>
              <a:t> عامل مشترک و </a:t>
            </a:r>
            <a:r>
              <a:rPr lang="fa-IR" sz="1600" dirty="0" err="1">
                <a:cs typeface="B Mitra" pitchFamily="2" charset="-78"/>
              </a:rPr>
              <a:t>وحدت‌بخش</a:t>
            </a:r>
            <a:r>
              <a:rPr lang="fa-IR" sz="1600" dirty="0">
                <a:cs typeface="B Mitra" pitchFamily="2" charset="-78"/>
              </a:rPr>
              <a:t> بین شیعه و سنی </a:t>
            </a:r>
            <a:endParaRPr lang="en-US" sz="1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۱۳۷۹</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39581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701758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20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20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20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2000"/>
                                        <p:tgtEl>
                                          <p:spTgt spid="2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2000"/>
                                        <p:tgtEl>
                                          <p:spTgt spid="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6461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64619" y="1283667"/>
            <a:ext cx="4919472" cy="1338828"/>
          </a:xfrm>
          <a:prstGeom prst="rect">
            <a:avLst/>
          </a:prstGeom>
          <a:noFill/>
        </p:spPr>
        <p:txBody>
          <a:bodyPr wrap="square" rtlCol="0">
            <a:spAutoFit/>
          </a:bodyPr>
          <a:lstStyle/>
          <a:p>
            <a:pPr algn="ctr">
              <a:lnSpc>
                <a:spcPct val="150000"/>
              </a:lnSpc>
            </a:pPr>
            <a:r>
              <a:rPr lang="ar-SA" dirty="0">
                <a:cs typeface="B Mitra" pitchFamily="2" charset="-78"/>
              </a:rPr>
              <a:t>از مهمترين خصوصيات امسال اين است كه </a:t>
            </a:r>
            <a:r>
              <a:rPr lang="fa-IR" dirty="0" smtClean="0">
                <a:cs typeface="B Mitra" pitchFamily="2" charset="-78"/>
              </a:rPr>
              <a:t/>
            </a:r>
            <a:br>
              <a:rPr lang="fa-IR" dirty="0" smtClean="0">
                <a:cs typeface="B Mitra" pitchFamily="2" charset="-78"/>
              </a:rPr>
            </a:br>
            <a:r>
              <a:rPr lang="ar-SA" dirty="0" smtClean="0">
                <a:cs typeface="B Mitra" pitchFamily="2" charset="-78"/>
              </a:rPr>
              <a:t>مصادف </a:t>
            </a:r>
            <a:r>
              <a:rPr lang="ar-SA" dirty="0">
                <a:cs typeface="B Mitra" pitchFamily="2" charset="-78"/>
              </a:rPr>
              <a:t>با صدمين سال ولادت امام بزرگوار ماست. به همين مناسبت </a:t>
            </a:r>
            <a:r>
              <a:rPr lang="fa-IR" dirty="0" smtClean="0">
                <a:cs typeface="B Mitra" pitchFamily="2" charset="-78"/>
              </a:rPr>
              <a:t/>
            </a:r>
            <a:br>
              <a:rPr lang="fa-IR" dirty="0" smtClean="0">
                <a:cs typeface="B Mitra" pitchFamily="2" charset="-78"/>
              </a:rPr>
            </a:br>
            <a:r>
              <a:rPr lang="ar-SA" dirty="0" smtClean="0">
                <a:cs typeface="B Mitra" pitchFamily="2" charset="-78"/>
              </a:rPr>
              <a:t>جادارد </a:t>
            </a:r>
            <a:r>
              <a:rPr lang="ar-SA" dirty="0">
                <a:cs typeface="B Mitra" pitchFamily="2" charset="-78"/>
              </a:rPr>
              <a:t>كه اين </a:t>
            </a:r>
            <a:r>
              <a:rPr lang="ar-SA">
                <a:cs typeface="B Mitra" pitchFamily="2" charset="-78"/>
              </a:rPr>
              <a:t>سال </a:t>
            </a:r>
            <a:r>
              <a:rPr lang="ar-SA" smtClean="0">
                <a:cs typeface="B Mitra" pitchFamily="2" charset="-78"/>
              </a:rPr>
              <a:t>را</a:t>
            </a:r>
            <a:r>
              <a:rPr lang="fa-IR" smtClean="0">
                <a:cs typeface="B Mitra" pitchFamily="2" charset="-78"/>
              </a:rPr>
              <a:t> </a:t>
            </a:r>
            <a:r>
              <a:rPr lang="fa-IR" b="1" smtClean="0">
                <a:cs typeface="B Mitra" pitchFamily="2" charset="-78"/>
              </a:rPr>
              <a:t>«</a:t>
            </a:r>
            <a:r>
              <a:rPr lang="ar-SA" b="1" smtClean="0">
                <a:cs typeface="B Mitra" pitchFamily="2" charset="-78"/>
              </a:rPr>
              <a:t>سال </a:t>
            </a:r>
            <a:r>
              <a:rPr lang="ar-SA" b="1">
                <a:cs typeface="B Mitra" pitchFamily="2" charset="-78"/>
              </a:rPr>
              <a:t>امام </a:t>
            </a:r>
            <a:r>
              <a:rPr lang="ar-SA" b="1" smtClean="0">
                <a:cs typeface="B Mitra" pitchFamily="2" charset="-78"/>
              </a:rPr>
              <a:t>خمينى</a:t>
            </a:r>
            <a:r>
              <a:rPr lang="fa-IR" sz="1200" b="1">
                <a:cs typeface="B Mitra" pitchFamily="2" charset="-78"/>
              </a:rPr>
              <a:t>(رحمت‌الله‌علیه</a:t>
            </a:r>
            <a:r>
              <a:rPr lang="fa-IR" sz="1200" b="1" smtClean="0">
                <a:cs typeface="B Mitra" pitchFamily="2" charset="-78"/>
              </a:rPr>
              <a:t>)</a:t>
            </a:r>
            <a:r>
              <a:rPr lang="fa-IR" b="1">
                <a:cs typeface="B Mitra" pitchFamily="2" charset="-78"/>
              </a:rPr>
              <a:t>» </a:t>
            </a:r>
            <a:r>
              <a:rPr lang="ar-SA" smtClean="0">
                <a:cs typeface="B Mitra" pitchFamily="2" charset="-78"/>
              </a:rPr>
              <a:t>بدانيم</a:t>
            </a:r>
            <a:r>
              <a:rPr lang="fa-IR" smtClean="0">
                <a:cs typeface="B Mitra" pitchFamily="2" charset="-78"/>
              </a:rPr>
              <a:t> </a:t>
            </a:r>
            <a:r>
              <a:rPr lang="fa-IR" dirty="0" smtClean="0">
                <a:cs typeface="B Mitra" pitchFamily="2" charset="-78"/>
              </a:rPr>
              <a:t>و </a:t>
            </a:r>
            <a:r>
              <a:rPr lang="ar-SA" dirty="0" smtClean="0">
                <a:cs typeface="B Mitra" pitchFamily="2" charset="-78"/>
              </a:rPr>
              <a:t>بناميم</a:t>
            </a:r>
            <a:r>
              <a:rPr lang="fa-IR" dirty="0" smtClean="0">
                <a:cs typeface="B Mitra" pitchFamily="2" charset="-78"/>
              </a:rPr>
              <a:t>.</a:t>
            </a:r>
            <a:endParaRPr lang="en-US" dirty="0">
              <a:cs typeface="B Mitra" pitchFamily="2" charset="-78"/>
            </a:endParaRPr>
          </a:p>
        </p:txBody>
      </p:sp>
      <p:sp>
        <p:nvSpPr>
          <p:cNvPr id="6" name="Rectangle v"/>
          <p:cNvSpPr/>
          <p:nvPr/>
        </p:nvSpPr>
        <p:spPr>
          <a:xfrm>
            <a:off x="99670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996703" y="3059575"/>
            <a:ext cx="4919472" cy="1015663"/>
          </a:xfrm>
          <a:prstGeom prst="rect">
            <a:avLst/>
          </a:prstGeom>
          <a:noFill/>
        </p:spPr>
        <p:txBody>
          <a:bodyPr wrap="square" rtlCol="0">
            <a:spAutoFit/>
          </a:bodyPr>
          <a:lstStyle/>
          <a:p>
            <a:pPr marL="285750" indent="-285750">
              <a:lnSpc>
                <a:spcPct val="150000"/>
              </a:lnSpc>
              <a:buFont typeface="Wingdings" pitchFamily="2" charset="2"/>
              <a:buChar char="ü"/>
            </a:pPr>
            <a:r>
              <a:rPr lang="fa-IR" sz="2000" dirty="0" smtClean="0">
                <a:cs typeface="B Mitra" pitchFamily="2" charset="-78"/>
              </a:rPr>
              <a:t>تقارن </a:t>
            </a:r>
            <a:r>
              <a:rPr lang="fa-IR" sz="2000" dirty="0">
                <a:cs typeface="B Mitra" pitchFamily="2" charset="-78"/>
              </a:rPr>
              <a:t>سال 78 با صدمین سال ولادت </a:t>
            </a:r>
            <a:r>
              <a:rPr lang="fa-IR" sz="2000">
                <a:cs typeface="B Mitra" pitchFamily="2" charset="-78"/>
              </a:rPr>
              <a:t>امام </a:t>
            </a:r>
            <a:r>
              <a:rPr lang="fa-IR" sz="2000" smtClean="0">
                <a:cs typeface="B Mitra" pitchFamily="2" charset="-78"/>
              </a:rPr>
              <a:t>خمینی</a:t>
            </a:r>
            <a:r>
              <a:rPr lang="fa-IR" sz="1200" smtClean="0">
                <a:cs typeface="B Mitra" pitchFamily="2" charset="-78"/>
              </a:rPr>
              <a:t>(رحمت‌الله‌علیه)</a:t>
            </a:r>
            <a:endParaRPr lang="fa-IR" sz="1200" dirty="0" smtClean="0">
              <a:cs typeface="B Mitra" pitchFamily="2" charset="-78"/>
            </a:endParaRPr>
          </a:p>
          <a:p>
            <a:pPr marL="285750" indent="-285750">
              <a:lnSpc>
                <a:spcPct val="150000"/>
              </a:lnSpc>
              <a:buFont typeface="Wingdings" pitchFamily="2" charset="2"/>
              <a:buChar char="ü"/>
            </a:pPr>
            <a:r>
              <a:rPr lang="fa-IR" sz="2000">
                <a:cs typeface="B Mitra" pitchFamily="2" charset="-78"/>
              </a:rPr>
              <a:t>امام </a:t>
            </a:r>
            <a:r>
              <a:rPr lang="fa-IR" sz="2000" smtClean="0">
                <a:cs typeface="B Mitra" pitchFamily="2" charset="-78"/>
              </a:rPr>
              <a:t>خمینی</a:t>
            </a:r>
            <a:r>
              <a:rPr lang="fa-IR" sz="1200" smtClean="0">
                <a:cs typeface="B Mitra" pitchFamily="2" charset="-78"/>
              </a:rPr>
              <a:t>(رحمت‌الله‌علیه)</a:t>
            </a:r>
            <a:r>
              <a:rPr lang="fa-IR" sz="2000" smtClean="0">
                <a:cs typeface="B Mitra" pitchFamily="2" charset="-78"/>
              </a:rPr>
              <a:t>، </a:t>
            </a:r>
            <a:r>
              <a:rPr lang="fa-IR" sz="2000">
                <a:cs typeface="B Mitra" pitchFamily="2" charset="-78"/>
              </a:rPr>
              <a:t>مظهر تجدید حیات تاریخی ملت ایران</a:t>
            </a:r>
            <a:endParaRPr lang="en-US" sz="2000" dirty="0">
              <a:cs typeface="B Mitra" pitchFamily="2" charset="-78"/>
            </a:endParaRPr>
          </a:p>
        </p:txBody>
      </p:sp>
      <p:sp>
        <p:nvSpPr>
          <p:cNvPr id="7" name="Rectangle ahamiat"/>
          <p:cNvSpPr/>
          <p:nvPr/>
        </p:nvSpPr>
        <p:spPr>
          <a:xfrm>
            <a:off x="78615" y="4504340"/>
            <a:ext cx="468541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06832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1617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493720"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76402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56906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7" name="TextBox ahamiat"/>
          <p:cNvSpPr txBox="1"/>
          <p:nvPr/>
        </p:nvSpPr>
        <p:spPr>
          <a:xfrm>
            <a:off x="0" y="4629923"/>
            <a:ext cx="4840835" cy="1323439"/>
          </a:xfrm>
          <a:prstGeom prst="rect">
            <a:avLst/>
          </a:prstGeom>
          <a:noFill/>
        </p:spPr>
        <p:txBody>
          <a:bodyPr wrap="square" rtlCol="0">
            <a:spAutoFit/>
          </a:bodyPr>
          <a:lstStyle/>
          <a:p>
            <a:pPr marL="171450" indent="-171450">
              <a:buFont typeface="Wingdings" pitchFamily="2" charset="2"/>
              <a:buChar char="ü"/>
            </a:pPr>
            <a:r>
              <a:rPr lang="fa-IR" sz="1600" dirty="0">
                <a:cs typeface="B Mitra" pitchFamily="2" charset="-78"/>
              </a:rPr>
              <a:t>شناخت ابعاد عظیم شخصیت </a:t>
            </a:r>
            <a:r>
              <a:rPr lang="fa-IR" sz="1600">
                <a:cs typeface="B Mitra" pitchFamily="2" charset="-78"/>
              </a:rPr>
              <a:t>امام خمینی</a:t>
            </a:r>
            <a:r>
              <a:rPr lang="fa-IR" sz="1200">
                <a:cs typeface="B Mitra" pitchFamily="2" charset="-78"/>
              </a:rPr>
              <a:t>(رحمت‌الله‌علیه) </a:t>
            </a:r>
            <a:r>
              <a:rPr lang="fa-IR" sz="1600" dirty="0">
                <a:cs typeface="B Mitra" pitchFamily="2" charset="-78"/>
              </a:rPr>
              <a:t>و پیاده کردن خصوصیات </a:t>
            </a:r>
            <a:r>
              <a:rPr lang="fa-IR" sz="1600">
                <a:cs typeface="B Mitra" pitchFamily="2" charset="-78"/>
              </a:rPr>
              <a:t>ایشان </a:t>
            </a:r>
            <a:r>
              <a:rPr lang="fa-IR" sz="1600" smtClean="0">
                <a:cs typeface="B Mitra" pitchFamily="2" charset="-78"/>
              </a:rPr>
              <a:t>در </a:t>
            </a:r>
            <a:r>
              <a:rPr lang="fa-IR" sz="1600" dirty="0">
                <a:cs typeface="B Mitra" pitchFamily="2" charset="-78"/>
              </a:rPr>
              <a:t>زندگی خود و عرض و طول معنوی </a:t>
            </a:r>
            <a:r>
              <a:rPr lang="fa-IR" sz="1600" dirty="0" smtClean="0">
                <a:cs typeface="B Mitra" pitchFamily="2" charset="-78"/>
              </a:rPr>
              <a:t>کشور</a:t>
            </a:r>
          </a:p>
          <a:p>
            <a:pPr marL="171450" indent="-171450">
              <a:buFont typeface="Wingdings" pitchFamily="2" charset="2"/>
              <a:buChar char="ü"/>
            </a:pPr>
            <a:r>
              <a:rPr lang="fa-IR" sz="1600" smtClean="0">
                <a:cs typeface="B Mitra" pitchFamily="2" charset="-78"/>
              </a:rPr>
              <a:t>مسئولان </a:t>
            </a:r>
            <a:r>
              <a:rPr lang="fa-IR" sz="1600" dirty="0">
                <a:cs typeface="B Mitra" pitchFamily="2" charset="-78"/>
              </a:rPr>
              <a:t>کشور خود را با </a:t>
            </a:r>
            <a:r>
              <a:rPr lang="fa-IR" sz="1600">
                <a:cs typeface="B Mitra" pitchFamily="2" charset="-78"/>
              </a:rPr>
              <a:t>خصوصیات </a:t>
            </a:r>
            <a:r>
              <a:rPr lang="fa-IR" sz="1600" smtClean="0">
                <a:cs typeface="B Mitra" pitchFamily="2" charset="-78"/>
              </a:rPr>
              <a:t>امام</a:t>
            </a:r>
            <a:r>
              <a:rPr lang="fa-IR" sz="1200">
                <a:cs typeface="B Mitra" pitchFamily="2" charset="-78"/>
              </a:rPr>
              <a:t>(رحمت‌الله‌علیه) </a:t>
            </a:r>
            <a:r>
              <a:rPr lang="fa-IR" sz="1600">
                <a:cs typeface="B Mitra" pitchFamily="2" charset="-78"/>
              </a:rPr>
              <a:t>تطبیق </a:t>
            </a:r>
            <a:r>
              <a:rPr lang="fa-IR" sz="1600" smtClean="0">
                <a:cs typeface="B Mitra" pitchFamily="2" charset="-78"/>
              </a:rPr>
              <a:t>دهند.</a:t>
            </a:r>
            <a:endParaRPr lang="fa-IR" sz="1600" dirty="0" smtClean="0">
              <a:cs typeface="B Mitra" pitchFamily="2" charset="-78"/>
            </a:endParaRPr>
          </a:p>
          <a:p>
            <a:pPr marL="171450" indent="-171450">
              <a:buFont typeface="Wingdings" pitchFamily="2" charset="2"/>
              <a:buChar char="ü"/>
            </a:pPr>
            <a:r>
              <a:rPr lang="ar-SA" sz="1600" dirty="0">
                <a:cs typeface="B Mitra" pitchFamily="2" charset="-78"/>
              </a:rPr>
              <a:t>تمسّك به وحدت كلمه و برافراشتن پرچم برادرى و مهربانى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به تأسی از </a:t>
            </a:r>
            <a:r>
              <a:rPr lang="ar-SA" sz="1600" smtClean="0">
                <a:cs typeface="B Mitra" pitchFamily="2" charset="-78"/>
              </a:rPr>
              <a:t>امام</a:t>
            </a:r>
            <a:r>
              <a:rPr lang="fa-IR" sz="1600" smtClean="0">
                <a:cs typeface="B Mitra" pitchFamily="2" charset="-78"/>
              </a:rPr>
              <a:t> </a:t>
            </a:r>
            <a:r>
              <a:rPr lang="ar-SA" sz="1600" smtClean="0">
                <a:cs typeface="B Mitra" pitchFamily="2" charset="-78"/>
              </a:rPr>
              <a:t>بزرگوار</a:t>
            </a:r>
            <a:r>
              <a:rPr lang="fa-IR" sz="1200">
                <a:cs typeface="B Mitra" pitchFamily="2" charset="-78"/>
              </a:rPr>
              <a:t>(رحمت‌الله‌علیه)</a:t>
            </a:r>
            <a:endParaRPr lang="en-US" sz="12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۱۳۷۸</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2" name="Rectangle 1"/>
          <p:cNvSpPr/>
          <p:nvPr/>
        </p:nvSpPr>
        <p:spPr>
          <a:xfrm>
            <a:off x="4956050" y="4968477"/>
            <a:ext cx="845103" cy="646331"/>
          </a:xfrm>
          <a:prstGeom prst="rect">
            <a:avLst/>
          </a:prstGeom>
        </p:spPr>
        <p:txBody>
          <a:bodyPr wrap="none">
            <a:spAutoFit/>
          </a:bodyPr>
          <a:lstStyle/>
          <a:p>
            <a:r>
              <a:rPr lang="fa-IR" sz="3600" dirty="0">
                <a:cs typeface="B Mitra" pitchFamily="2" charset="-78"/>
              </a:rPr>
              <a:t>هدف</a:t>
            </a:r>
            <a:endParaRPr lang="en-US" dirty="0"/>
          </a:p>
        </p:txBody>
      </p:sp>
      <p:sp>
        <p:nvSpPr>
          <p:cNvPr id="52" name="Pentagon 51"/>
          <p:cNvSpPr/>
          <p:nvPr/>
        </p:nvSpPr>
        <p:spPr>
          <a:xfrm flipH="1">
            <a:off x="8477252" y="41867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911357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2000"/>
                                        <p:tgtEl>
                                          <p:spTgt spid="1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7"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41428" y="1426810"/>
            <a:ext cx="4887416" cy="1015663"/>
          </a:xfrm>
          <a:prstGeom prst="rect">
            <a:avLst/>
          </a:prstGeom>
          <a:noFill/>
        </p:spPr>
        <p:txBody>
          <a:bodyPr wrap="square" rtlCol="0">
            <a:spAutoFit/>
          </a:bodyPr>
          <a:lstStyle/>
          <a:p>
            <a:pPr algn="ctr">
              <a:lnSpc>
                <a:spcPct val="150000"/>
              </a:lnSpc>
            </a:pPr>
            <a:r>
              <a:rPr lang="ar-SA" sz="2000" dirty="0" smtClean="0">
                <a:cs typeface="B Mitra" pitchFamily="2" charset="-78"/>
              </a:rPr>
              <a:t>امسال </a:t>
            </a:r>
            <a:r>
              <a:rPr lang="ar-SA" sz="2000" dirty="0">
                <a:cs typeface="B Mitra" pitchFamily="2" charset="-78"/>
              </a:rPr>
              <a:t>توصيه مهمّ من عبارت است از صرفه‌جويى. </a:t>
            </a:r>
            <a:endParaRPr lang="fa-IR" sz="2000" dirty="0" smtClean="0">
              <a:cs typeface="B Mitra" pitchFamily="2" charset="-78"/>
            </a:endParaRPr>
          </a:p>
          <a:p>
            <a:pPr algn="ctr">
              <a:lnSpc>
                <a:spcPct val="150000"/>
              </a:lnSpc>
            </a:pPr>
            <a:r>
              <a:rPr lang="ar-SA" sz="2000" dirty="0" smtClean="0">
                <a:cs typeface="B Mitra" pitchFamily="2" charset="-78"/>
              </a:rPr>
              <a:t>دولت </a:t>
            </a:r>
            <a:r>
              <a:rPr lang="ar-SA" sz="2000" dirty="0">
                <a:cs typeface="B Mitra" pitchFamily="2" charset="-78"/>
              </a:rPr>
              <a:t>هم بايد</a:t>
            </a:r>
            <a:r>
              <a:rPr lang="en-US" sz="2000" dirty="0">
                <a:cs typeface="B Mitra" pitchFamily="2" charset="-78"/>
              </a:rPr>
              <a:t> </a:t>
            </a:r>
            <a:r>
              <a:rPr lang="ar-SA" sz="2000" dirty="0" smtClean="0">
                <a:cs typeface="B Mitra" pitchFamily="2" charset="-78"/>
              </a:rPr>
              <a:t>صرفه‌جويى</a:t>
            </a:r>
            <a:r>
              <a:rPr lang="fa-IR" sz="2000" dirty="0">
                <a:cs typeface="B Mitra" pitchFamily="2" charset="-78"/>
              </a:rPr>
              <a:t> </a:t>
            </a:r>
            <a:r>
              <a:rPr lang="ar-SA" sz="2000" dirty="0" smtClean="0">
                <a:cs typeface="B Mitra" pitchFamily="2" charset="-78"/>
              </a:rPr>
              <a:t>كند</a:t>
            </a:r>
            <a:r>
              <a:rPr lang="ar-SA" sz="2000" dirty="0">
                <a:cs typeface="B Mitra" pitchFamily="2" charset="-78"/>
              </a:rPr>
              <a:t>؛ ملت هم بايد صرفه‌جویی </a:t>
            </a:r>
            <a:r>
              <a:rPr lang="ar-SA" sz="2000" dirty="0" smtClean="0">
                <a:cs typeface="B Mitra" pitchFamily="2" charset="-78"/>
              </a:rPr>
              <a:t>كند</a:t>
            </a:r>
            <a:r>
              <a:rPr lang="fa-IR" sz="2000" dirty="0" smtClean="0">
                <a:cs typeface="B Mitra" pitchFamily="2" charset="-78"/>
              </a:rPr>
              <a:t>.</a:t>
            </a:r>
            <a:endParaRPr lang="en-US" sz="2000" dirty="0">
              <a:cs typeface="B Mitra" pitchFamily="2" charset="-78"/>
            </a:endParaRPr>
          </a:p>
        </p:txBody>
      </p:sp>
      <p:sp>
        <p:nvSpPr>
          <p:cNvPr id="6" name="Rectangle v"/>
          <p:cNvSpPr/>
          <p:nvPr/>
        </p:nvSpPr>
        <p:spPr>
          <a:xfrm>
            <a:off x="1066342"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1066342" y="2776115"/>
            <a:ext cx="4919472" cy="1569660"/>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دخالت دشمن در کاهش قیمت نفت برای ضربه زدن به جمهوری اسلامی </a:t>
            </a:r>
            <a:r>
              <a:rPr lang="ar-SA" sz="1600" dirty="0" smtClean="0">
                <a:cs typeface="B Mitra" pitchFamily="2" charset="-78"/>
              </a:rPr>
              <a:t>ایران</a:t>
            </a:r>
            <a:endParaRPr lang="fa-IR" sz="1600" dirty="0" smtClean="0">
              <a:cs typeface="B Mitra" pitchFamily="2" charset="-78"/>
            </a:endParaRPr>
          </a:p>
          <a:p>
            <a:pPr marL="285750" indent="-285750">
              <a:lnSpc>
                <a:spcPct val="150000"/>
              </a:lnSpc>
              <a:buFont typeface="Wingdings" pitchFamily="2" charset="2"/>
              <a:buChar char="ü"/>
            </a:pPr>
            <a:r>
              <a:rPr lang="ar-SA" sz="1600" dirty="0">
                <a:cs typeface="B Mitra" pitchFamily="2" charset="-78"/>
              </a:rPr>
              <a:t>نادرستی فدا کردن مصالح کوچک و بزرگ کشور برای خواسته‌های شخصی </a:t>
            </a:r>
            <a:endParaRPr lang="fa-IR" sz="1600" dirty="0" smtClean="0">
              <a:cs typeface="B Mitra" pitchFamily="2" charset="-78"/>
            </a:endParaRPr>
          </a:p>
          <a:p>
            <a:pPr marL="285750" indent="-285750">
              <a:lnSpc>
                <a:spcPct val="150000"/>
              </a:lnSpc>
              <a:buFont typeface="Wingdings" pitchFamily="2" charset="2"/>
              <a:buChar char="ü"/>
            </a:pPr>
            <a:r>
              <a:rPr lang="ar-SA" sz="1600" dirty="0" smtClean="0">
                <a:cs typeface="B Mitra" pitchFamily="2" charset="-78"/>
              </a:rPr>
              <a:t>اسراف </a:t>
            </a:r>
            <a:r>
              <a:rPr lang="ar-SA" sz="1600" dirty="0">
                <a:cs typeface="B Mitra" pitchFamily="2" charset="-78"/>
              </a:rPr>
              <a:t>حرام است و همه بايد سعى كنند كه اسراف را از زندگى شخصى و </a:t>
            </a:r>
            <a:r>
              <a:rPr lang="ar-SA" sz="1600" dirty="0" smtClean="0">
                <a:cs typeface="B Mitra" pitchFamily="2" charset="-78"/>
              </a:rPr>
              <a:t>كارى </a:t>
            </a:r>
            <a:r>
              <a:rPr lang="ar-SA" sz="1600" dirty="0">
                <a:cs typeface="B Mitra" pitchFamily="2" charset="-78"/>
              </a:rPr>
              <a:t>خودشان </a:t>
            </a:r>
            <a:r>
              <a:rPr lang="ar-SA" sz="1600">
                <a:cs typeface="B Mitra" pitchFamily="2" charset="-78"/>
              </a:rPr>
              <a:t>دور </a:t>
            </a:r>
            <a:r>
              <a:rPr lang="ar-SA" sz="1600" smtClean="0">
                <a:cs typeface="B Mitra" pitchFamily="2" charset="-78"/>
              </a:rPr>
              <a:t>كنند</a:t>
            </a:r>
            <a:r>
              <a:rPr lang="fa-IR" sz="1600" smtClean="0">
                <a:cs typeface="B Mitra" pitchFamily="2" charset="-78"/>
              </a:rPr>
              <a:t>.</a:t>
            </a:r>
            <a:endParaRPr lang="en-US" sz="1600" dirty="0">
              <a:cs typeface="B Mitra" pitchFamily="2" charset="-78"/>
            </a:endParaRPr>
          </a:p>
        </p:txBody>
      </p:sp>
      <p:sp>
        <p:nvSpPr>
          <p:cNvPr id="7" name="Rectangle ahamiat"/>
          <p:cNvSpPr/>
          <p:nvPr/>
        </p:nvSpPr>
        <p:spPr>
          <a:xfrm>
            <a:off x="78615" y="4504340"/>
            <a:ext cx="476222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70530"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4587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226355"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۱۳۷۷</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27" name="TextBox ahamiat"/>
          <p:cNvSpPr txBox="1"/>
          <p:nvPr/>
        </p:nvSpPr>
        <p:spPr>
          <a:xfrm>
            <a:off x="-75005" y="4640559"/>
            <a:ext cx="4915840" cy="1200329"/>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نشان دادن فهرستی از انواع صرفه‌جویی‌ها و تعلیم راه‌های صرفه‌جویی به مردم</a:t>
            </a:r>
            <a:endParaRPr lang="en-US" sz="1600" dirty="0">
              <a:cs typeface="B Mitra" pitchFamily="2" charset="-78"/>
            </a:endParaRPr>
          </a:p>
          <a:p>
            <a:pPr marL="285750" indent="-285750">
              <a:lnSpc>
                <a:spcPct val="150000"/>
              </a:lnSpc>
              <a:buFont typeface="Wingdings" pitchFamily="2" charset="2"/>
              <a:buChar char="ü"/>
            </a:pPr>
            <a:r>
              <a:rPr lang="ar-SA" sz="1600" dirty="0" smtClean="0">
                <a:cs typeface="B Mitra" pitchFamily="2" charset="-78"/>
              </a:rPr>
              <a:t>تلاش </a:t>
            </a:r>
            <a:r>
              <a:rPr lang="ar-SA" sz="1600" dirty="0">
                <a:cs typeface="B Mitra" pitchFamily="2" charset="-78"/>
              </a:rPr>
              <a:t>عمومی و همگانی مردم برای صرفه‌جویی و پرهیز از </a:t>
            </a:r>
            <a:r>
              <a:rPr lang="ar-SA" sz="1600" dirty="0" smtClean="0">
                <a:cs typeface="B Mitra" pitchFamily="2" charset="-78"/>
              </a:rPr>
              <a:t>اسراف</a:t>
            </a:r>
            <a:endParaRPr lang="fa-IR" sz="1600" dirty="0" smtClean="0">
              <a:cs typeface="B Mitra" pitchFamily="2" charset="-78"/>
            </a:endParaRPr>
          </a:p>
          <a:p>
            <a:pPr marL="285750" indent="-285750">
              <a:lnSpc>
                <a:spcPct val="150000"/>
              </a:lnSpc>
              <a:buFont typeface="Wingdings" pitchFamily="2" charset="2"/>
              <a:buChar char="ü"/>
            </a:pPr>
            <a:r>
              <a:rPr lang="fa-IR" sz="1600" dirty="0">
                <a:cs typeface="B Mitra" pitchFamily="2" charset="-78"/>
              </a:rPr>
              <a:t>دعوت مردم به قناعت </a:t>
            </a:r>
            <a:r>
              <a:rPr lang="fa-IR" sz="1600" dirty="0" smtClean="0">
                <a:cs typeface="B Mitra" pitchFamily="2" charset="-78"/>
              </a:rPr>
              <a:t>و </a:t>
            </a:r>
            <a:r>
              <a:rPr lang="fa-IR" sz="1600" dirty="0">
                <a:cs typeface="B Mitra" pitchFamily="2" charset="-78"/>
              </a:rPr>
              <a:t>نه ریاضت</a:t>
            </a:r>
            <a:endParaRPr lang="en-US" sz="1600" dirty="0">
              <a:cs typeface="B Mitra" pitchFamily="2" charset="-78"/>
            </a:endParaRPr>
          </a:p>
        </p:txBody>
      </p:sp>
      <p:sp>
        <p:nvSpPr>
          <p:cNvPr id="40" name="Pentagon 39"/>
          <p:cNvSpPr/>
          <p:nvPr/>
        </p:nvSpPr>
        <p:spPr>
          <a:xfrm flipH="1">
            <a:off x="8477252" y="44153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684168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2000"/>
                                        <p:tgtEl>
                                          <p:spTgt spid="1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2000"/>
                                        <p:tgtEl>
                                          <p:spTgt spid="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3023"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70967" y="1426810"/>
            <a:ext cx="4919472" cy="1015663"/>
          </a:xfrm>
          <a:prstGeom prst="rect">
            <a:avLst/>
          </a:prstGeom>
          <a:noFill/>
        </p:spPr>
        <p:txBody>
          <a:bodyPr wrap="square" rtlCol="0">
            <a:spAutoFit/>
          </a:bodyPr>
          <a:lstStyle/>
          <a:p>
            <a:pPr algn="ctr">
              <a:lnSpc>
                <a:spcPct val="150000"/>
              </a:lnSpc>
            </a:pPr>
            <a:r>
              <a:rPr lang="ar-SA" sz="2000" dirty="0">
                <a:cs typeface="B Mitra" pitchFamily="2" charset="-78"/>
              </a:rPr>
              <a:t>من می‌خواهم به مردم عزيزمان عرض كنم كه</a:t>
            </a:r>
            <a:r>
              <a:rPr lang="en-US" sz="2000" dirty="0">
                <a:cs typeface="B Mitra" pitchFamily="2" charset="-78"/>
              </a:rPr>
              <a:t> </a:t>
            </a:r>
            <a:endParaRPr lang="fa-IR" sz="2000" dirty="0" smtClean="0">
              <a:cs typeface="B Mitra" pitchFamily="2" charset="-78"/>
            </a:endParaRPr>
          </a:p>
          <a:p>
            <a:pPr algn="ctr">
              <a:lnSpc>
                <a:spcPct val="150000"/>
              </a:lnSpc>
            </a:pPr>
            <a:r>
              <a:rPr lang="ar-SA" sz="2000" dirty="0" smtClean="0">
                <a:cs typeface="B Mitra" pitchFamily="2" charset="-78"/>
              </a:rPr>
              <a:t>امسال </a:t>
            </a:r>
            <a:r>
              <a:rPr lang="ar-SA" sz="2000" dirty="0">
                <a:cs typeface="B Mitra" pitchFamily="2" charset="-78"/>
              </a:rPr>
              <a:t>همه سعى كنند اسراف را كنار </a:t>
            </a:r>
            <a:r>
              <a:rPr lang="ar-SA" sz="2000" dirty="0" smtClean="0">
                <a:cs typeface="B Mitra" pitchFamily="2" charset="-78"/>
              </a:rPr>
              <a:t>بگذارند</a:t>
            </a:r>
            <a:r>
              <a:rPr lang="fa-IR" sz="2000" dirty="0">
                <a:cs typeface="B Mitra" pitchFamily="2" charset="-78"/>
              </a:rPr>
              <a:t>.</a:t>
            </a:r>
            <a:endParaRPr lang="en-US" sz="2000" dirty="0">
              <a:cs typeface="B Mitra" pitchFamily="2" charset="-78"/>
            </a:endParaRPr>
          </a:p>
        </p:txBody>
      </p:sp>
      <p:sp>
        <p:nvSpPr>
          <p:cNvPr id="6" name="Rectangle v"/>
          <p:cNvSpPr/>
          <p:nvPr/>
        </p:nvSpPr>
        <p:spPr>
          <a:xfrm>
            <a:off x="1035108"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846715" y="2891330"/>
            <a:ext cx="5091149" cy="1200329"/>
          </a:xfrm>
          <a:prstGeom prst="rect">
            <a:avLst/>
          </a:prstGeom>
          <a:noFill/>
        </p:spPr>
        <p:txBody>
          <a:bodyPr wrap="square" rtlCol="0">
            <a:spAutoFit/>
          </a:bodyPr>
          <a:lstStyle/>
          <a:p>
            <a:pPr marL="171450" indent="-171450">
              <a:lnSpc>
                <a:spcPct val="200000"/>
              </a:lnSpc>
              <a:buFont typeface="Wingdings" pitchFamily="2" charset="2"/>
              <a:buChar char="ü"/>
            </a:pPr>
            <a:r>
              <a:rPr lang="ar-SA" dirty="0">
                <a:cs typeface="B Mitra" pitchFamily="2" charset="-78"/>
              </a:rPr>
              <a:t>وجود اسراف و تضییع نعمت الهی در جامعه به‌ویژه در زندگی افراد </a:t>
            </a:r>
            <a:r>
              <a:rPr lang="ar-SA" dirty="0" smtClean="0">
                <a:cs typeface="B Mitra" pitchFamily="2" charset="-78"/>
              </a:rPr>
              <a:t>متمکن</a:t>
            </a:r>
            <a:endParaRPr lang="fa-IR" dirty="0" smtClean="0">
              <a:cs typeface="B Mitra" pitchFamily="2" charset="-78"/>
            </a:endParaRPr>
          </a:p>
          <a:p>
            <a:pPr marL="171450" indent="-171450">
              <a:lnSpc>
                <a:spcPct val="200000"/>
              </a:lnSpc>
              <a:buFont typeface="Wingdings" pitchFamily="2" charset="2"/>
              <a:buChar char="ü"/>
            </a:pPr>
            <a:r>
              <a:rPr lang="ar-SA" dirty="0">
                <a:cs typeface="B Mitra" pitchFamily="2" charset="-78"/>
              </a:rPr>
              <a:t>قناعت و صرفه‌جویی بخشی از مسئله کلی عدالت</a:t>
            </a:r>
            <a:r>
              <a:rPr lang="ar-SA" b="1" dirty="0"/>
              <a:t> </a:t>
            </a:r>
            <a:r>
              <a:rPr lang="ar-SA" dirty="0" smtClean="0">
                <a:cs typeface="B Mitra" pitchFamily="2" charset="-78"/>
              </a:rPr>
              <a:t>اجتماعی</a:t>
            </a:r>
            <a:r>
              <a:rPr lang="fa-IR" dirty="0">
                <a:cs typeface="B Mitra" pitchFamily="2" charset="-78"/>
              </a:rPr>
              <a:t> </a:t>
            </a:r>
            <a:r>
              <a:rPr lang="fa-IR" dirty="0" smtClean="0">
                <a:cs typeface="B Mitra" pitchFamily="2" charset="-78"/>
              </a:rPr>
              <a:t>است.</a:t>
            </a:r>
            <a:endParaRPr lang="en-US" dirty="0">
              <a:cs typeface="B Mitra" pitchFamily="2" charset="-78"/>
            </a:endParaRPr>
          </a:p>
        </p:txBody>
      </p:sp>
      <p:sp>
        <p:nvSpPr>
          <p:cNvPr id="7" name="Rectangle ahamiat"/>
          <p:cNvSpPr/>
          <p:nvPr/>
        </p:nvSpPr>
        <p:spPr>
          <a:xfrm>
            <a:off x="78614" y="4504340"/>
            <a:ext cx="472381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06730"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54580"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3212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02430"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07465"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87950"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36601" y="4709617"/>
            <a:ext cx="4915840" cy="1169551"/>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کنارگذاشتن اسراف در امور به نظر کوچک مانند اسراف در مصرف بی‌رویّه </a:t>
            </a:r>
            <a:r>
              <a:rPr lang="ar-SA" sz="1600" dirty="0" smtClean="0">
                <a:cs typeface="B Mitra" pitchFamily="2" charset="-78"/>
              </a:rPr>
              <a:t>آب</a:t>
            </a:r>
            <a:endParaRPr lang="fa-IR" sz="1600" dirty="0" smtClean="0">
              <a:cs typeface="B Mitra" pitchFamily="2" charset="-78"/>
            </a:endParaRPr>
          </a:p>
          <a:p>
            <a:pPr marL="285750" indent="-285750">
              <a:lnSpc>
                <a:spcPct val="150000"/>
              </a:lnSpc>
              <a:buFont typeface="Wingdings" pitchFamily="2" charset="2"/>
              <a:buChar char="ü"/>
            </a:pPr>
            <a:r>
              <a:rPr lang="ar-SA" sz="1600" dirty="0">
                <a:cs typeface="B Mitra" pitchFamily="2" charset="-78"/>
              </a:rPr>
              <a:t>تهیه فهرستی از مثال‌های صرفه‌جویی و اجتناب از اسراف و تعلیم آن به مردم توسط مسئولان</a:t>
            </a:r>
            <a:endParaRPr lang="en-US" sz="1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۱۳۷۶</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0" name="Pentagon 49"/>
          <p:cNvSpPr/>
          <p:nvPr/>
        </p:nvSpPr>
        <p:spPr>
          <a:xfrm flipH="1">
            <a:off x="8477252" y="46439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287262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3023"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03023" y="1334477"/>
            <a:ext cx="4887416" cy="1200329"/>
          </a:xfrm>
          <a:prstGeom prst="rect">
            <a:avLst/>
          </a:prstGeom>
          <a:noFill/>
        </p:spPr>
        <p:txBody>
          <a:bodyPr wrap="square" rtlCol="0">
            <a:spAutoFit/>
          </a:bodyPr>
          <a:lstStyle/>
          <a:p>
            <a:pPr algn="ctr">
              <a:lnSpc>
                <a:spcPct val="150000"/>
              </a:lnSpc>
            </a:pPr>
            <a:r>
              <a:rPr lang="ar-SA" sz="1600" dirty="0" smtClean="0">
                <a:cs typeface="B Mitra" pitchFamily="2" charset="-78"/>
              </a:rPr>
              <a:t> </a:t>
            </a:r>
            <a:r>
              <a:rPr lang="ar-SA" sz="1600" dirty="0">
                <a:cs typeface="B Mitra" pitchFamily="2" charset="-78"/>
              </a:rPr>
              <a:t>من همه را به رعايت منابع مالى كشور </a:t>
            </a:r>
            <a:r>
              <a:rPr lang="ar-SA" sz="1600">
                <a:cs typeface="B Mitra" pitchFamily="2" charset="-78"/>
              </a:rPr>
              <a:t>توصيه </a:t>
            </a:r>
            <a:r>
              <a:rPr lang="ar-SA" sz="1600" smtClean="0">
                <a:cs typeface="B Mitra" pitchFamily="2" charset="-78"/>
              </a:rPr>
              <a:t>مى‌كنم</a:t>
            </a:r>
            <a:r>
              <a:rPr lang="fa-IR" sz="1600" smtClean="0">
                <a:cs typeface="B Mitra" pitchFamily="2" charset="-78"/>
              </a:rPr>
              <a:t> ...</a:t>
            </a:r>
            <a:endParaRPr lang="fa-IR" sz="1600" dirty="0" smtClean="0">
              <a:cs typeface="B Mitra" pitchFamily="2" charset="-78"/>
            </a:endParaRPr>
          </a:p>
          <a:p>
            <a:pPr algn="ctr">
              <a:lnSpc>
                <a:spcPct val="150000"/>
              </a:lnSpc>
            </a:pPr>
            <a:r>
              <a:rPr lang="ar-SA" sz="1600" dirty="0" smtClean="0">
                <a:cs typeface="B Mitra" pitchFamily="2" charset="-78"/>
              </a:rPr>
              <a:t>بنابراين</a:t>
            </a:r>
            <a:r>
              <a:rPr lang="ar-SA" sz="1600" dirty="0">
                <a:cs typeface="B Mitra" pitchFamily="2" charset="-78"/>
              </a:rPr>
              <a:t>، توصيه من</a:t>
            </a:r>
            <a:r>
              <a:rPr lang="ar-SA" sz="1600" dirty="0" smtClean="0">
                <a:cs typeface="B Mitra" pitchFamily="2" charset="-78"/>
              </a:rPr>
              <a:t>،</a:t>
            </a:r>
            <a:r>
              <a:rPr lang="en-US" sz="1600" dirty="0">
                <a:cs typeface="B Mitra" pitchFamily="2" charset="-78"/>
              </a:rPr>
              <a:t> </a:t>
            </a:r>
            <a:r>
              <a:rPr lang="ar-SA" sz="1600" dirty="0">
                <a:cs typeface="B Mitra" pitchFamily="2" charset="-78"/>
              </a:rPr>
              <a:t>مبارزه با اسراف و زياده‌روى و نابود كردن اموال عمومى و اموال شخصى</a:t>
            </a:r>
            <a:r>
              <a:rPr lang="en-US" sz="1600" dirty="0">
                <a:cs typeface="B Mitra" pitchFamily="2" charset="-78"/>
              </a:rPr>
              <a:t> </a:t>
            </a:r>
            <a:r>
              <a:rPr lang="ar-SA" sz="1600" dirty="0">
                <a:cs typeface="B Mitra" pitchFamily="2" charset="-78"/>
              </a:rPr>
              <a:t>است؛ </a:t>
            </a:r>
            <a:r>
              <a:rPr lang="ar-SA" sz="1600" dirty="0" smtClean="0">
                <a:cs typeface="B Mitra" pitchFamily="2" charset="-78"/>
              </a:rPr>
              <a:t>چون </a:t>
            </a:r>
            <a:r>
              <a:rPr lang="ar-SA" sz="1600" dirty="0">
                <a:cs typeface="B Mitra" pitchFamily="2" charset="-78"/>
              </a:rPr>
              <a:t>اموال شخصى هم، به نحوى به اموال عمومى برمى‌گردد</a:t>
            </a:r>
            <a:r>
              <a:rPr lang="en-US" sz="1600" dirty="0">
                <a:cs typeface="B Mitra" pitchFamily="2" charset="-78"/>
              </a:rPr>
              <a:t>.</a:t>
            </a:r>
          </a:p>
        </p:txBody>
      </p:sp>
      <p:sp>
        <p:nvSpPr>
          <p:cNvPr id="6" name="Rectangle v"/>
          <p:cNvSpPr/>
          <p:nvPr/>
        </p:nvSpPr>
        <p:spPr>
          <a:xfrm>
            <a:off x="1035108"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1059541" y="2776115"/>
            <a:ext cx="4919472" cy="1569660"/>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smtClean="0">
                <a:cs typeface="B Mitra" pitchFamily="2" charset="-78"/>
              </a:rPr>
              <a:t>اسراف </a:t>
            </a:r>
            <a:r>
              <a:rPr lang="ar-SA" sz="1600" dirty="0">
                <a:cs typeface="B Mitra" pitchFamily="2" charset="-78"/>
              </a:rPr>
              <a:t>از نظر منطق عقلانى و اداره كشور ، يك كار ممنوع و </a:t>
            </a:r>
            <a:r>
              <a:rPr lang="ar-SA" sz="1600">
                <a:cs typeface="B Mitra" pitchFamily="2" charset="-78"/>
              </a:rPr>
              <a:t>زشت </a:t>
            </a:r>
            <a:r>
              <a:rPr lang="ar-SA" sz="1600" smtClean="0">
                <a:cs typeface="B Mitra" pitchFamily="2" charset="-78"/>
              </a:rPr>
              <a:t>است</a:t>
            </a:r>
            <a:r>
              <a:rPr lang="fa-IR" sz="1600" smtClean="0">
                <a:cs typeface="B Mitra" pitchFamily="2" charset="-78"/>
              </a:rPr>
              <a:t>.</a:t>
            </a:r>
            <a:endParaRPr lang="fa-IR" sz="1600" dirty="0">
              <a:cs typeface="B Mitra" pitchFamily="2" charset="-78"/>
            </a:endParaRPr>
          </a:p>
          <a:p>
            <a:pPr marL="285750" indent="-285750">
              <a:lnSpc>
                <a:spcPct val="150000"/>
              </a:lnSpc>
              <a:buFont typeface="Wingdings" pitchFamily="2" charset="2"/>
              <a:buChar char="ü"/>
            </a:pPr>
            <a:r>
              <a:rPr lang="ar-SA" sz="1600" dirty="0">
                <a:cs typeface="B Mitra" pitchFamily="2" charset="-78"/>
              </a:rPr>
              <a:t>کشور ما کشور ثروتمندی است و میتواند حال و آینده خود را به خوبی </a:t>
            </a:r>
            <a:r>
              <a:rPr lang="ar-SA" sz="1600">
                <a:cs typeface="B Mitra" pitchFamily="2" charset="-78"/>
              </a:rPr>
              <a:t>اداره </a:t>
            </a:r>
            <a:r>
              <a:rPr lang="ar-SA" sz="1600" smtClean="0">
                <a:cs typeface="B Mitra" pitchFamily="2" charset="-78"/>
              </a:rPr>
              <a:t>کند</a:t>
            </a:r>
            <a:r>
              <a:rPr lang="fa-IR" sz="1600" smtClean="0">
                <a:cs typeface="B Mitra" pitchFamily="2" charset="-78"/>
              </a:rPr>
              <a:t>، </a:t>
            </a:r>
            <a:r>
              <a:rPr lang="ar-SA" sz="1600" smtClean="0">
                <a:cs typeface="B Mitra" pitchFamily="2" charset="-78"/>
              </a:rPr>
              <a:t>مشروط </a:t>
            </a:r>
            <a:r>
              <a:rPr lang="ar-SA" sz="1600" dirty="0">
                <a:cs typeface="B Mitra" pitchFamily="2" charset="-78"/>
              </a:rPr>
              <a:t>بر اینکه اسراف و </a:t>
            </a:r>
            <a:r>
              <a:rPr lang="ar-SA" sz="1600">
                <a:cs typeface="B Mitra" pitchFamily="2" charset="-78"/>
              </a:rPr>
              <a:t>زیاده‌روی </a:t>
            </a:r>
            <a:r>
              <a:rPr lang="ar-SA" sz="1600" smtClean="0">
                <a:cs typeface="B Mitra" pitchFamily="2" charset="-78"/>
              </a:rPr>
              <a:t>نشود</a:t>
            </a:r>
            <a:r>
              <a:rPr lang="fa-IR" sz="1600" smtClean="0">
                <a:cs typeface="B Mitra" pitchFamily="2" charset="-78"/>
              </a:rPr>
              <a:t>.</a:t>
            </a:r>
            <a:endParaRPr lang="en-US" sz="1600" dirty="0">
              <a:cs typeface="B Mitra" pitchFamily="2" charset="-78"/>
            </a:endParaRPr>
          </a:p>
          <a:p>
            <a:pPr marL="285750" indent="-285750">
              <a:lnSpc>
                <a:spcPct val="150000"/>
              </a:lnSpc>
              <a:buFont typeface="Wingdings" pitchFamily="2" charset="2"/>
              <a:buChar char="ü"/>
            </a:pPr>
            <a:r>
              <a:rPr lang="ar-SA" sz="1600" dirty="0">
                <a:cs typeface="B Mitra" pitchFamily="2" charset="-78"/>
              </a:rPr>
              <a:t>اسراف بد است و از نظر شرعى، گناه و حرام </a:t>
            </a:r>
            <a:r>
              <a:rPr lang="ar-SA" sz="1600">
                <a:cs typeface="B Mitra" pitchFamily="2" charset="-78"/>
              </a:rPr>
              <a:t>محسوب </a:t>
            </a:r>
            <a:r>
              <a:rPr lang="ar-SA" sz="1600" smtClean="0">
                <a:cs typeface="B Mitra" pitchFamily="2" charset="-78"/>
              </a:rPr>
              <a:t>مى‌شود</a:t>
            </a:r>
            <a:r>
              <a:rPr lang="fa-IR" sz="1600" smtClean="0">
                <a:cs typeface="B Mitra" pitchFamily="2" charset="-78"/>
              </a:rPr>
              <a:t>.</a:t>
            </a:r>
            <a:endParaRPr lang="fa-IR" sz="1600" dirty="0">
              <a:cs typeface="B Mitra" pitchFamily="2" charset="-78"/>
            </a:endParaRPr>
          </a:p>
        </p:txBody>
      </p:sp>
      <p:sp>
        <p:nvSpPr>
          <p:cNvPr id="7" name="Rectangle ahamiat"/>
          <p:cNvSpPr/>
          <p:nvPr/>
        </p:nvSpPr>
        <p:spPr>
          <a:xfrm>
            <a:off x="78614" y="4504340"/>
            <a:ext cx="472381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06730"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54580"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3212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02430"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07465"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87950"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113410" y="4622228"/>
            <a:ext cx="4915840" cy="1338828"/>
          </a:xfrm>
          <a:prstGeom prst="rect">
            <a:avLst/>
          </a:prstGeom>
          <a:noFill/>
        </p:spPr>
        <p:txBody>
          <a:bodyPr wrap="square" rtlCol="0">
            <a:spAutoFit/>
          </a:bodyPr>
          <a:lstStyle/>
          <a:p>
            <a:pPr marL="285750" indent="-285750">
              <a:lnSpc>
                <a:spcPct val="150000"/>
              </a:lnSpc>
              <a:buFont typeface="Wingdings" pitchFamily="2" charset="2"/>
              <a:buChar char="ü"/>
            </a:pPr>
            <a:r>
              <a:rPr lang="ar-SA" dirty="0">
                <a:cs typeface="B Mitra" pitchFamily="2" charset="-78"/>
              </a:rPr>
              <a:t>برنامه‌ریزی برای مبارزه با اسراف توسط مسئولان </a:t>
            </a:r>
            <a:r>
              <a:rPr lang="ar-SA" dirty="0" smtClean="0">
                <a:cs typeface="B Mitra" pitchFamily="2" charset="-78"/>
              </a:rPr>
              <a:t>دولتی</a:t>
            </a:r>
            <a:endParaRPr lang="fa-IR" dirty="0" smtClean="0">
              <a:cs typeface="B Mitra" pitchFamily="2" charset="-78"/>
            </a:endParaRPr>
          </a:p>
          <a:p>
            <a:pPr marL="285750" indent="-285750">
              <a:lnSpc>
                <a:spcPct val="150000"/>
              </a:lnSpc>
              <a:buFont typeface="Wingdings" pitchFamily="2" charset="2"/>
              <a:buChar char="ü"/>
            </a:pPr>
            <a:r>
              <a:rPr lang="ar-SA" dirty="0">
                <a:cs typeface="B Mitra" pitchFamily="2" charset="-78"/>
              </a:rPr>
              <a:t>تلاش عموم مردم برای سازنده بودن کاری که </a:t>
            </a:r>
            <a:r>
              <a:rPr lang="ar-SA">
                <a:cs typeface="B Mitra" pitchFamily="2" charset="-78"/>
              </a:rPr>
              <a:t>انجام </a:t>
            </a:r>
            <a:r>
              <a:rPr lang="ar-SA" smtClean="0">
                <a:cs typeface="B Mitra" pitchFamily="2" charset="-78"/>
              </a:rPr>
              <a:t>میدهند</a:t>
            </a:r>
            <a:r>
              <a:rPr lang="fa-IR" smtClean="0">
                <a:cs typeface="B Mitra" pitchFamily="2" charset="-78"/>
              </a:rPr>
              <a:t>.</a:t>
            </a:r>
            <a:endParaRPr lang="fa-IR" dirty="0" smtClean="0">
              <a:cs typeface="B Mitra" pitchFamily="2" charset="-78"/>
            </a:endParaRPr>
          </a:p>
          <a:p>
            <a:pPr marL="285750" indent="-285750">
              <a:lnSpc>
                <a:spcPct val="150000"/>
              </a:lnSpc>
              <a:buFont typeface="Wingdings" pitchFamily="2" charset="2"/>
              <a:buChar char="ü"/>
            </a:pPr>
            <a:r>
              <a:rPr lang="ar-SA" dirty="0">
                <a:cs typeface="B Mitra" pitchFamily="2" charset="-78"/>
              </a:rPr>
              <a:t>کاهش اتلاف در اموال عمومی و اموال </a:t>
            </a:r>
            <a:r>
              <a:rPr lang="ar-SA" dirty="0" smtClean="0">
                <a:cs typeface="B Mitra" pitchFamily="2" charset="-78"/>
              </a:rPr>
              <a:t>شخصی</a:t>
            </a:r>
            <a:endParaRPr lang="en-US"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۱۳۷۵</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48725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915759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3023"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87258" y="1265227"/>
            <a:ext cx="4919472" cy="1338828"/>
          </a:xfrm>
          <a:prstGeom prst="rect">
            <a:avLst/>
          </a:prstGeom>
          <a:noFill/>
        </p:spPr>
        <p:txBody>
          <a:bodyPr wrap="square" rtlCol="0">
            <a:spAutoFit/>
          </a:bodyPr>
          <a:lstStyle/>
          <a:p>
            <a:pPr algn="ctr">
              <a:lnSpc>
                <a:spcPct val="150000"/>
              </a:lnSpc>
            </a:pPr>
            <a:r>
              <a:rPr lang="ar-SA" dirty="0" smtClean="0">
                <a:cs typeface="B Mitra" pitchFamily="2" charset="-78"/>
              </a:rPr>
              <a:t>امسال </a:t>
            </a:r>
            <a:r>
              <a:rPr lang="ar-SA" dirty="0">
                <a:cs typeface="B Mitra" pitchFamily="2" charset="-78"/>
              </a:rPr>
              <a:t>هم می‌خواهم دو توصيه بكنم. </a:t>
            </a:r>
            <a:r>
              <a:rPr lang="ar-SA" dirty="0" smtClean="0">
                <a:cs typeface="B Mitra" pitchFamily="2" charset="-78"/>
              </a:rPr>
              <a:t>يك </a:t>
            </a:r>
            <a:r>
              <a:rPr lang="ar-SA" dirty="0">
                <a:cs typeface="B Mitra" pitchFamily="2" charset="-78"/>
              </a:rPr>
              <a:t>توصيه اين است </a:t>
            </a:r>
            <a:r>
              <a:rPr lang="fa-IR" dirty="0" smtClean="0">
                <a:cs typeface="B Mitra" pitchFamily="2" charset="-78"/>
              </a:rPr>
              <a:t/>
            </a:r>
            <a:br>
              <a:rPr lang="fa-IR" dirty="0" smtClean="0">
                <a:cs typeface="B Mitra" pitchFamily="2" charset="-78"/>
              </a:rPr>
            </a:br>
            <a:r>
              <a:rPr lang="ar-SA" dirty="0" smtClean="0">
                <a:cs typeface="B Mitra" pitchFamily="2" charset="-78"/>
              </a:rPr>
              <a:t>كه </a:t>
            </a:r>
            <a:r>
              <a:rPr lang="ar-SA" dirty="0">
                <a:cs typeface="B Mitra" pitchFamily="2" charset="-78"/>
              </a:rPr>
              <a:t>آن دو </a:t>
            </a:r>
            <a:r>
              <a:rPr lang="ar-SA" dirty="0" smtClean="0">
                <a:cs typeface="B Mitra" pitchFamily="2" charset="-78"/>
              </a:rPr>
              <a:t>شعار</a:t>
            </a:r>
            <a:r>
              <a:rPr lang="fa-IR" dirty="0">
                <a:cs typeface="B Mitra" pitchFamily="2" charset="-78"/>
              </a:rPr>
              <a:t>«</a:t>
            </a:r>
            <a:r>
              <a:rPr lang="ar-SA" dirty="0" smtClean="0">
                <a:cs typeface="B Mitra" pitchFamily="2" charset="-78"/>
              </a:rPr>
              <a:t>شعارهای سال 73</a:t>
            </a:r>
            <a:r>
              <a:rPr lang="fa-IR" dirty="0">
                <a:cs typeface="B Mitra" pitchFamily="2" charset="-78"/>
              </a:rPr>
              <a:t>»</a:t>
            </a:r>
            <a:r>
              <a:rPr lang="ar-SA" dirty="0" smtClean="0">
                <a:cs typeface="B Mitra" pitchFamily="2" charset="-78"/>
              </a:rPr>
              <a:t> </a:t>
            </a:r>
            <a:r>
              <a:rPr lang="ar-SA" dirty="0">
                <a:cs typeface="B Mitra" pitchFamily="2" charset="-78"/>
              </a:rPr>
              <a:t>را زنده نگه داريم... توصيه دوم كه آن هم براى جامعه ما بسيار مهم است، </a:t>
            </a:r>
            <a:r>
              <a:rPr lang="fa-IR" b="1" dirty="0">
                <a:cs typeface="B Mitra" pitchFamily="2" charset="-78"/>
              </a:rPr>
              <a:t>«</a:t>
            </a:r>
            <a:r>
              <a:rPr lang="ar-SA" b="1" dirty="0" smtClean="0">
                <a:cs typeface="B Mitra" pitchFamily="2" charset="-78"/>
              </a:rPr>
              <a:t>انضباط </a:t>
            </a:r>
            <a:r>
              <a:rPr lang="ar-SA" b="1" dirty="0">
                <a:cs typeface="B Mitra" pitchFamily="2" charset="-78"/>
              </a:rPr>
              <a:t>اقتصادى و </a:t>
            </a:r>
            <a:r>
              <a:rPr lang="ar-SA" b="1" dirty="0" smtClean="0">
                <a:cs typeface="B Mitra" pitchFamily="2" charset="-78"/>
              </a:rPr>
              <a:t>مالی</a:t>
            </a:r>
            <a:r>
              <a:rPr lang="fa-IR" b="1" dirty="0" smtClean="0">
                <a:cs typeface="B Mitra" pitchFamily="2" charset="-78"/>
              </a:rPr>
              <a:t>» </a:t>
            </a:r>
            <a:r>
              <a:rPr lang="ar-SA" dirty="0" smtClean="0">
                <a:cs typeface="B Mitra" pitchFamily="2" charset="-78"/>
              </a:rPr>
              <a:t>است</a:t>
            </a:r>
            <a:r>
              <a:rPr lang="en-US" dirty="0">
                <a:cs typeface="B Mitra" pitchFamily="2" charset="-78"/>
              </a:rPr>
              <a:t>.</a:t>
            </a:r>
          </a:p>
        </p:txBody>
      </p:sp>
      <p:sp>
        <p:nvSpPr>
          <p:cNvPr id="6" name="Rectangle v"/>
          <p:cNvSpPr/>
          <p:nvPr/>
        </p:nvSpPr>
        <p:spPr>
          <a:xfrm>
            <a:off x="1035108"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923525" y="3043340"/>
            <a:ext cx="5069460" cy="923330"/>
          </a:xfrm>
          <a:prstGeom prst="rect">
            <a:avLst/>
          </a:prstGeom>
          <a:noFill/>
        </p:spPr>
        <p:txBody>
          <a:bodyPr wrap="square" rtlCol="0">
            <a:spAutoFit/>
          </a:bodyPr>
          <a:lstStyle/>
          <a:p>
            <a:pPr marL="285750" indent="-285750">
              <a:lnSpc>
                <a:spcPct val="150000"/>
              </a:lnSpc>
              <a:buFont typeface="Wingdings" pitchFamily="2" charset="2"/>
              <a:buChar char="ü"/>
            </a:pPr>
            <a:r>
              <a:rPr lang="en-US" dirty="0">
                <a:cs typeface="B Mitra" pitchFamily="2" charset="-78"/>
              </a:rPr>
              <a:t> </a:t>
            </a:r>
            <a:r>
              <a:rPr lang="fa-IR" dirty="0">
                <a:cs typeface="B Mitra" pitchFamily="2" charset="-78"/>
              </a:rPr>
              <a:t>ایجاد مشکلات متعدد برای کشور در صورت تداوم بی‌انضباطی‌های </a:t>
            </a:r>
            <a:r>
              <a:rPr lang="fa-IR" dirty="0" smtClean="0">
                <a:cs typeface="B Mitra" pitchFamily="2" charset="-78"/>
              </a:rPr>
              <a:t>مالی</a:t>
            </a:r>
            <a:endParaRPr lang="en-US" dirty="0" smtClean="0">
              <a:cs typeface="B Mitra" pitchFamily="2" charset="-78"/>
            </a:endParaRPr>
          </a:p>
          <a:p>
            <a:pPr marL="285750" indent="-285750">
              <a:lnSpc>
                <a:spcPct val="150000"/>
              </a:lnSpc>
              <a:buFont typeface="Wingdings" pitchFamily="2" charset="2"/>
              <a:buChar char="ü"/>
            </a:pPr>
            <a:r>
              <a:rPr lang="fa-IR" dirty="0">
                <a:cs typeface="B Mitra" pitchFamily="2" charset="-78"/>
              </a:rPr>
              <a:t>ناپسند بودن ریخت‌وپاش‌ها و تجملات بیهوده و </a:t>
            </a:r>
            <a:r>
              <a:rPr lang="fa-IR" dirty="0" smtClean="0">
                <a:cs typeface="B Mitra" pitchFamily="2" charset="-78"/>
              </a:rPr>
              <a:t>اعیان‌منشی</a:t>
            </a:r>
            <a:endParaRPr lang="en-US" dirty="0">
              <a:cs typeface="B Mitra" pitchFamily="2" charset="-78"/>
            </a:endParaRPr>
          </a:p>
        </p:txBody>
      </p:sp>
      <p:sp>
        <p:nvSpPr>
          <p:cNvPr id="7" name="Rectangle ahamiat"/>
          <p:cNvSpPr/>
          <p:nvPr/>
        </p:nvSpPr>
        <p:spPr>
          <a:xfrm>
            <a:off x="78614" y="4504340"/>
            <a:ext cx="472381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06730"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54580"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3212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02430"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07465"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87950"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113410" y="4475460"/>
            <a:ext cx="4915840" cy="1569660"/>
          </a:xfrm>
          <a:prstGeom prst="rect">
            <a:avLst/>
          </a:prstGeom>
          <a:noFill/>
        </p:spPr>
        <p:txBody>
          <a:bodyPr wrap="square" rtlCol="0">
            <a:spAutoFit/>
          </a:bodyPr>
          <a:lstStyle/>
          <a:p>
            <a:pPr marL="285750" indent="-285750">
              <a:lnSpc>
                <a:spcPct val="150000"/>
              </a:lnSpc>
              <a:buFont typeface="Wingdings" pitchFamily="2" charset="2"/>
              <a:buChar char="ü"/>
            </a:pPr>
            <a:r>
              <a:rPr lang="fa-IR" sz="1600" dirty="0" smtClean="0">
                <a:cs typeface="B Mitra" pitchFamily="2" charset="-78"/>
              </a:rPr>
              <a:t>ت</a:t>
            </a:r>
            <a:r>
              <a:rPr lang="ar-SA" sz="1600" dirty="0" smtClean="0">
                <a:cs typeface="B Mitra" pitchFamily="2" charset="-78"/>
              </a:rPr>
              <a:t>فهیم </a:t>
            </a:r>
            <a:r>
              <a:rPr lang="fa-IR" sz="1600" dirty="0" smtClean="0">
                <a:cs typeface="B Mitra" pitchFamily="2" charset="-78"/>
              </a:rPr>
              <a:t>اینکه </a:t>
            </a:r>
            <a:r>
              <a:rPr lang="ar-SA" sz="1600" dirty="0" smtClean="0">
                <a:cs typeface="B Mitra" pitchFamily="2" charset="-78"/>
              </a:rPr>
              <a:t>اسراف </a:t>
            </a:r>
            <a:r>
              <a:rPr lang="ar-SA" sz="1600" dirty="0">
                <a:cs typeface="B Mitra" pitchFamily="2" charset="-78"/>
              </a:rPr>
              <a:t>و ریخت و </a:t>
            </a:r>
            <a:r>
              <a:rPr lang="ar-SA" sz="1600" dirty="0" smtClean="0">
                <a:cs typeface="B Mitra" pitchFamily="2" charset="-78"/>
              </a:rPr>
              <a:t>پاش</a:t>
            </a:r>
            <a:r>
              <a:rPr lang="fa-IR" sz="1600" dirty="0" smtClean="0">
                <a:cs typeface="B Mitra" pitchFamily="2" charset="-78"/>
              </a:rPr>
              <a:t>،</a:t>
            </a:r>
            <a:r>
              <a:rPr lang="ar-SA" sz="1600" dirty="0" smtClean="0">
                <a:cs typeface="B Mitra" pitchFamily="2" charset="-78"/>
              </a:rPr>
              <a:t> </a:t>
            </a:r>
            <a:r>
              <a:rPr lang="ar-SA" sz="1600" dirty="0">
                <a:cs typeface="B Mitra" pitchFamily="2" charset="-78"/>
              </a:rPr>
              <a:t>بی‌انضباطی اقتصادی و مالی است!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نه </a:t>
            </a:r>
            <a:r>
              <a:rPr lang="ar-SA" sz="1600" dirty="0">
                <a:cs typeface="B Mitra" pitchFamily="2" charset="-78"/>
              </a:rPr>
              <a:t>کرم و بزرگ‌منشی و جود و </a:t>
            </a:r>
            <a:r>
              <a:rPr lang="ar-SA" sz="1600" dirty="0" smtClean="0">
                <a:cs typeface="B Mitra" pitchFamily="2" charset="-78"/>
              </a:rPr>
              <a:t>سخا</a:t>
            </a:r>
            <a:endParaRPr lang="en-US" sz="1600" dirty="0" smtClean="0">
              <a:cs typeface="B Mitra" pitchFamily="2" charset="-78"/>
            </a:endParaRPr>
          </a:p>
          <a:p>
            <a:pPr marL="285750" indent="-285750">
              <a:lnSpc>
                <a:spcPct val="150000"/>
              </a:lnSpc>
              <a:buFont typeface="Wingdings" pitchFamily="2" charset="2"/>
              <a:buChar char="ü"/>
            </a:pPr>
            <a:r>
              <a:rPr lang="ar-SA" sz="1600" dirty="0">
                <a:cs typeface="B Mitra" pitchFamily="2" charset="-78"/>
              </a:rPr>
              <a:t>خودداری مسئولین از مصرف اموال عمومی در جاهایی که اولویت ندارد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ولو </a:t>
            </a:r>
            <a:r>
              <a:rPr lang="ar-SA" sz="1600" dirty="0">
                <a:cs typeface="B Mitra" pitchFamily="2" charset="-78"/>
              </a:rPr>
              <a:t>ممکن است که نیاز </a:t>
            </a:r>
            <a:r>
              <a:rPr lang="ar-SA" sz="1600">
                <a:cs typeface="B Mitra" pitchFamily="2" charset="-78"/>
              </a:rPr>
              <a:t>هم </a:t>
            </a:r>
            <a:r>
              <a:rPr lang="ar-SA" sz="1600" smtClean="0">
                <a:cs typeface="B Mitra" pitchFamily="2" charset="-78"/>
              </a:rPr>
              <a:t>باشد</a:t>
            </a:r>
            <a:r>
              <a:rPr lang="fa-IR" sz="1600" smtClean="0">
                <a:cs typeface="B Mitra" pitchFamily="2" charset="-78"/>
              </a:rPr>
              <a:t>.</a:t>
            </a:r>
            <a:endParaRPr lang="en-US" sz="1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۱۳۷۴</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51011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913170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2801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12253" y="1243789"/>
            <a:ext cx="4919472" cy="1304203"/>
          </a:xfrm>
          <a:prstGeom prst="rect">
            <a:avLst/>
          </a:prstGeom>
          <a:noFill/>
        </p:spPr>
        <p:txBody>
          <a:bodyPr wrap="square" rtlCol="0">
            <a:spAutoFit/>
          </a:bodyPr>
          <a:lstStyle/>
          <a:p>
            <a:pPr algn="ctr">
              <a:lnSpc>
                <a:spcPct val="150000"/>
              </a:lnSpc>
            </a:pPr>
            <a:r>
              <a:rPr lang="ar-SA" dirty="0">
                <a:cs typeface="B Mitra" pitchFamily="2" charset="-78"/>
              </a:rPr>
              <a:t>تذكّرى كه مى‌خواهم عرض كنم اين است كه از آغاز سال جديد، دو شاخص را به عنوان شعار براى خودمان قرار دهيم: اين دو شاخص، عبارت است از</a:t>
            </a:r>
            <a:r>
              <a:rPr lang="en-US" dirty="0">
                <a:cs typeface="B Mitra" pitchFamily="2" charset="-78"/>
              </a:rPr>
              <a:t> </a:t>
            </a:r>
            <a:r>
              <a:rPr lang="fa-IR" b="1" smtClean="0">
                <a:cs typeface="B Mitra" pitchFamily="2" charset="-78"/>
              </a:rPr>
              <a:t>«</a:t>
            </a:r>
            <a:r>
              <a:rPr lang="ar-SA" b="1" smtClean="0">
                <a:cs typeface="B Mitra" pitchFamily="2" charset="-78"/>
              </a:rPr>
              <a:t>وجدان</a:t>
            </a:r>
            <a:r>
              <a:rPr lang="fa-IR" b="1" smtClean="0">
                <a:cs typeface="B Mitra" pitchFamily="2" charset="-78"/>
              </a:rPr>
              <a:t>‌</a:t>
            </a:r>
            <a:r>
              <a:rPr lang="ar-SA" b="1" smtClean="0">
                <a:cs typeface="B Mitra" pitchFamily="2" charset="-78"/>
              </a:rPr>
              <a:t>كار</a:t>
            </a:r>
            <a:r>
              <a:rPr lang="fa-IR" b="1" smtClean="0">
                <a:cs typeface="B Mitra" pitchFamily="2" charset="-78"/>
              </a:rPr>
              <a:t> </a:t>
            </a:r>
            <a:r>
              <a:rPr lang="ar-SA" b="1" smtClean="0">
                <a:cs typeface="B Mitra" pitchFamily="2" charset="-78"/>
              </a:rPr>
              <a:t>و انضباط</a:t>
            </a:r>
            <a:r>
              <a:rPr lang="fa-IR" b="1" smtClean="0">
                <a:cs typeface="B Mitra" pitchFamily="2" charset="-78"/>
              </a:rPr>
              <a:t>‌</a:t>
            </a:r>
            <a:r>
              <a:rPr lang="ar-SA" b="1" smtClean="0">
                <a:cs typeface="B Mitra" pitchFamily="2" charset="-78"/>
              </a:rPr>
              <a:t>اجتماعى</a:t>
            </a:r>
            <a:r>
              <a:rPr lang="fa-IR" b="1" smtClean="0">
                <a:cs typeface="B Mitra" pitchFamily="2" charset="-78"/>
              </a:rPr>
              <a:t>»</a:t>
            </a:r>
            <a:r>
              <a:rPr lang="fa-IR" smtClean="0">
                <a:cs typeface="B Mitra" pitchFamily="2" charset="-78"/>
              </a:rPr>
              <a:t>.</a:t>
            </a:r>
            <a:endParaRPr lang="en-US" dirty="0">
              <a:cs typeface="B Mitra" pitchFamily="2" charset="-78"/>
            </a:endParaRPr>
          </a:p>
        </p:txBody>
      </p:sp>
      <p:sp>
        <p:nvSpPr>
          <p:cNvPr id="6" name="Rectangle v"/>
          <p:cNvSpPr/>
          <p:nvPr/>
        </p:nvSpPr>
        <p:spPr>
          <a:xfrm>
            <a:off x="96010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960103" y="2814520"/>
            <a:ext cx="4919472" cy="1569660"/>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a:cs typeface="B Mitra" pitchFamily="2" charset="-78"/>
              </a:rPr>
              <a:t>اتکای بنای </a:t>
            </a:r>
            <a:r>
              <a:rPr lang="ar-SA" sz="1600">
                <a:cs typeface="B Mitra" pitchFamily="2" charset="-78"/>
              </a:rPr>
              <a:t>همه </a:t>
            </a:r>
            <a:r>
              <a:rPr lang="ar-SA" sz="1600" smtClean="0">
                <a:cs typeface="B Mitra" pitchFamily="2" charset="-78"/>
              </a:rPr>
              <a:t>تمدن</a:t>
            </a:r>
            <a:r>
              <a:rPr lang="fa-IR" sz="1600" smtClean="0">
                <a:cs typeface="B Mitra" pitchFamily="2" charset="-78"/>
              </a:rPr>
              <a:t>‌</a:t>
            </a:r>
            <a:r>
              <a:rPr lang="ar-SA" sz="1600" smtClean="0">
                <a:cs typeface="B Mitra" pitchFamily="2" charset="-78"/>
              </a:rPr>
              <a:t>ها بر </a:t>
            </a:r>
            <a:r>
              <a:rPr lang="ar-SA" sz="1600" dirty="0">
                <a:cs typeface="B Mitra" pitchFamily="2" charset="-78"/>
              </a:rPr>
              <a:t>فرهنگ و بینش و کمال فکری انسانی و نه بر صنعت و فناوری و </a:t>
            </a:r>
            <a:r>
              <a:rPr lang="ar-SA" sz="1600" dirty="0" smtClean="0">
                <a:cs typeface="B Mitra" pitchFamily="2" charset="-78"/>
              </a:rPr>
              <a:t>علم</a:t>
            </a:r>
            <a:endParaRPr lang="en-US" sz="1600" dirty="0" smtClean="0">
              <a:cs typeface="B Mitra" pitchFamily="2" charset="-78"/>
            </a:endParaRPr>
          </a:p>
          <a:p>
            <a:pPr marL="285750" indent="-285750">
              <a:lnSpc>
                <a:spcPct val="150000"/>
              </a:lnSpc>
              <a:buFont typeface="Wingdings" pitchFamily="2" charset="2"/>
              <a:buChar char="ü"/>
            </a:pPr>
            <a:r>
              <a:rPr lang="ar-SA" sz="1600">
                <a:cs typeface="B Mitra" pitchFamily="2" charset="-78"/>
              </a:rPr>
              <a:t>«</a:t>
            </a:r>
            <a:r>
              <a:rPr lang="ar-SA" sz="1600" smtClean="0">
                <a:cs typeface="B Mitra" pitchFamily="2" charset="-78"/>
              </a:rPr>
              <a:t>وجدان</a:t>
            </a:r>
            <a:r>
              <a:rPr lang="fa-IR" sz="1600" smtClean="0">
                <a:cs typeface="B Mitra" pitchFamily="2" charset="-78"/>
              </a:rPr>
              <a:t>‌</a:t>
            </a:r>
            <a:r>
              <a:rPr lang="ar-SA" sz="1600" smtClean="0">
                <a:cs typeface="B Mitra" pitchFamily="2" charset="-78"/>
              </a:rPr>
              <a:t>كار </a:t>
            </a:r>
            <a:r>
              <a:rPr lang="ar-SA" sz="1600">
                <a:cs typeface="B Mitra" pitchFamily="2" charset="-78"/>
              </a:rPr>
              <a:t>و </a:t>
            </a:r>
            <a:r>
              <a:rPr lang="ar-SA" sz="1600" smtClean="0">
                <a:cs typeface="B Mitra" pitchFamily="2" charset="-78"/>
              </a:rPr>
              <a:t>انضباط</a:t>
            </a:r>
            <a:r>
              <a:rPr lang="fa-IR" sz="1600" smtClean="0">
                <a:cs typeface="B Mitra" pitchFamily="2" charset="-78"/>
              </a:rPr>
              <a:t>‌</a:t>
            </a:r>
            <a:r>
              <a:rPr lang="ar-SA" sz="1600" smtClean="0">
                <a:cs typeface="B Mitra" pitchFamily="2" charset="-78"/>
              </a:rPr>
              <a:t>اجتماعى</a:t>
            </a:r>
            <a:r>
              <a:rPr lang="ar-SA" sz="1600" dirty="0">
                <a:cs typeface="B Mitra" pitchFamily="2" charset="-78"/>
              </a:rPr>
              <a:t>» مقدمه‌ای برای تحول و تکامل ما در جهت آشتی با خدای متعال و </a:t>
            </a:r>
            <a:r>
              <a:rPr lang="ar-SA" sz="1600" dirty="0" smtClean="0">
                <a:cs typeface="B Mitra" pitchFamily="2" charset="-78"/>
              </a:rPr>
              <a:t>مردم</a:t>
            </a:r>
            <a:endParaRPr lang="en-US" sz="1600" dirty="0">
              <a:cs typeface="B Mitra" pitchFamily="2" charset="-78"/>
            </a:endParaRPr>
          </a:p>
        </p:txBody>
      </p:sp>
      <p:sp>
        <p:nvSpPr>
          <p:cNvPr id="7" name="Rectangle ahamiat"/>
          <p:cNvSpPr/>
          <p:nvPr/>
        </p:nvSpPr>
        <p:spPr>
          <a:xfrm>
            <a:off x="118825" y="4504340"/>
            <a:ext cx="460860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03172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87957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41871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72742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53246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12945"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180695" y="4591285"/>
            <a:ext cx="4915840" cy="1304203"/>
          </a:xfrm>
          <a:prstGeom prst="rect">
            <a:avLst/>
          </a:prstGeom>
          <a:noFill/>
        </p:spPr>
        <p:txBody>
          <a:bodyPr wrap="square" rtlCol="0">
            <a:spAutoFit/>
          </a:bodyPr>
          <a:lstStyle/>
          <a:p>
            <a:pPr marL="285750" indent="-285750">
              <a:lnSpc>
                <a:spcPct val="150000"/>
              </a:lnSpc>
              <a:buFont typeface="Wingdings" pitchFamily="2" charset="2"/>
              <a:buChar char="ü"/>
            </a:pPr>
            <a:r>
              <a:rPr lang="ar-SA" dirty="0">
                <a:cs typeface="B Mitra" pitchFamily="2" charset="-78"/>
              </a:rPr>
              <a:t>بهبود وضع اجتماعی </a:t>
            </a:r>
            <a:r>
              <a:rPr lang="ar-SA" dirty="0" smtClean="0">
                <a:cs typeface="B Mitra" pitchFamily="2" charset="-78"/>
              </a:rPr>
              <a:t>ملت</a:t>
            </a:r>
            <a:r>
              <a:rPr lang="en-US" dirty="0" smtClean="0">
                <a:cs typeface="B Mitra" pitchFamily="2" charset="-78"/>
              </a:rPr>
              <a:t> </a:t>
            </a:r>
            <a:r>
              <a:rPr lang="ar-SA" dirty="0" smtClean="0">
                <a:cs typeface="B Mitra" pitchFamily="2" charset="-78"/>
              </a:rPr>
              <a:t>و </a:t>
            </a:r>
            <a:r>
              <a:rPr lang="ar-SA">
                <a:cs typeface="B Mitra" pitchFamily="2" charset="-78"/>
              </a:rPr>
              <a:t>پیشرفت </a:t>
            </a:r>
            <a:r>
              <a:rPr lang="ar-SA" smtClean="0">
                <a:cs typeface="B Mitra" pitchFamily="2" charset="-78"/>
              </a:rPr>
              <a:t>در </a:t>
            </a:r>
            <a:r>
              <a:rPr lang="ar-SA" dirty="0">
                <a:cs typeface="B Mitra" pitchFamily="2" charset="-78"/>
              </a:rPr>
              <a:t>صورت وجود وجدان </a:t>
            </a:r>
            <a:r>
              <a:rPr lang="ar-SA" dirty="0" smtClean="0">
                <a:cs typeface="B Mitra" pitchFamily="2" charset="-78"/>
              </a:rPr>
              <a:t>کاری</a:t>
            </a:r>
            <a:endParaRPr lang="en-US" dirty="0" smtClean="0">
              <a:cs typeface="B Mitra" pitchFamily="2" charset="-78"/>
            </a:endParaRPr>
          </a:p>
          <a:p>
            <a:pPr marL="285750" indent="-285750">
              <a:lnSpc>
                <a:spcPct val="150000"/>
              </a:lnSpc>
              <a:buFont typeface="Wingdings" pitchFamily="2" charset="2"/>
              <a:buChar char="ü"/>
            </a:pPr>
            <a:r>
              <a:rPr lang="ar-SA" dirty="0">
                <a:cs typeface="B Mitra" pitchFamily="2" charset="-78"/>
              </a:rPr>
              <a:t>حاکم شدن نظم و انضباط بر زندگی مردم و ایجاد شادابی در محیط </a:t>
            </a:r>
            <a:r>
              <a:rPr lang="ar-SA" dirty="0" smtClean="0">
                <a:cs typeface="B Mitra" pitchFamily="2" charset="-78"/>
              </a:rPr>
              <a:t>اجتماع</a:t>
            </a:r>
            <a:endParaRPr lang="en-US"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۱۳۷۳</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533734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123784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48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1768435" y="1282540"/>
            <a:ext cx="5800960" cy="1292662"/>
          </a:xfrm>
          <a:prstGeom prst="rect">
            <a:avLst/>
          </a:prstGeom>
          <a:noFill/>
        </p:spPr>
        <p:txBody>
          <a:bodyPr wrap="square" rtlCol="0">
            <a:spAutoFit/>
          </a:bodyPr>
          <a:lstStyle/>
          <a:p>
            <a:pPr algn="ctr">
              <a:lnSpc>
                <a:spcPct val="150000"/>
              </a:lnSpc>
            </a:pPr>
            <a:r>
              <a:rPr lang="ar-SA" sz="1600" dirty="0">
                <a:cs typeface="B Mitra" pitchFamily="2" charset="-78"/>
              </a:rPr>
              <a:t>آنچه كه من به برنامه‌ريزان </a:t>
            </a:r>
            <a:r>
              <a:rPr lang="ar-SA" sz="1600">
                <a:cs typeface="B Mitra" pitchFamily="2" charset="-78"/>
              </a:rPr>
              <a:t>و </a:t>
            </a:r>
            <a:r>
              <a:rPr lang="ar-SA" sz="1600" smtClean="0">
                <a:cs typeface="B Mitra" pitchFamily="2" charset="-78"/>
              </a:rPr>
              <a:t>مس</a:t>
            </a:r>
            <a:r>
              <a:rPr lang="fa-IR" sz="1600" smtClean="0">
                <a:cs typeface="B Mitra" pitchFamily="2" charset="-78"/>
              </a:rPr>
              <a:t>ئو</a:t>
            </a:r>
            <a:r>
              <a:rPr lang="ar-SA" sz="1600" smtClean="0">
                <a:cs typeface="B Mitra" pitchFamily="2" charset="-78"/>
              </a:rPr>
              <a:t>ل</a:t>
            </a:r>
            <a:r>
              <a:rPr lang="fa-IR" sz="1600" smtClean="0">
                <a:cs typeface="B Mitra" pitchFamily="2" charset="-78"/>
              </a:rPr>
              <a:t>ا</a:t>
            </a:r>
            <a:r>
              <a:rPr lang="ar-SA" sz="1600" smtClean="0">
                <a:cs typeface="B Mitra" pitchFamily="2" charset="-78"/>
              </a:rPr>
              <a:t>ن </a:t>
            </a:r>
            <a:r>
              <a:rPr lang="ar-SA" sz="1600" dirty="0">
                <a:cs typeface="B Mitra" pitchFamily="2" charset="-78"/>
              </a:rPr>
              <a:t>دولتى مؤكّداً سفارش مى‌كنم</a:t>
            </a:r>
            <a:r>
              <a:rPr lang="ar-SA" sz="1600" dirty="0" smtClean="0">
                <a:cs typeface="B Mitra" pitchFamily="2" charset="-78"/>
              </a:rPr>
              <a:t>، </a:t>
            </a:r>
            <a:r>
              <a:rPr lang="ar-SA" sz="1600" dirty="0">
                <a:cs typeface="B Mitra" pitchFamily="2" charset="-78"/>
              </a:rPr>
              <a:t>اين است كه </a:t>
            </a:r>
            <a:r>
              <a:rPr lang="fa-IR" sz="1600" dirty="0" smtClean="0">
                <a:cs typeface="B Mitra" pitchFamily="2" charset="-78"/>
              </a:rPr>
              <a:t/>
            </a:r>
            <a:br>
              <a:rPr lang="fa-IR" sz="1600" dirty="0" smtClean="0">
                <a:cs typeface="B Mitra" pitchFamily="2" charset="-78"/>
              </a:rPr>
            </a:br>
            <a:r>
              <a:rPr lang="ar-SA" dirty="0" smtClean="0">
                <a:cs typeface="B Mitra" pitchFamily="2" charset="-78"/>
              </a:rPr>
              <a:t>در </a:t>
            </a:r>
            <a:r>
              <a:rPr lang="ar-SA" dirty="0">
                <a:cs typeface="B Mitra" pitchFamily="2" charset="-78"/>
              </a:rPr>
              <a:t>اين برنامه توجّه كنند كه هدف اصلى، كمك به طبقات محروم جامعه باشد. </a:t>
            </a:r>
            <a:r>
              <a:rPr lang="fa-IR" dirty="0" smtClean="0">
                <a:cs typeface="B Mitra" pitchFamily="2" charset="-78"/>
              </a:rPr>
              <a:t/>
            </a:r>
            <a:br>
              <a:rPr lang="fa-IR" dirty="0" smtClean="0">
                <a:cs typeface="B Mitra" pitchFamily="2" charset="-78"/>
              </a:rPr>
            </a:br>
            <a:r>
              <a:rPr lang="ar-SA" dirty="0" smtClean="0">
                <a:cs typeface="B Mitra" pitchFamily="2" charset="-78"/>
              </a:rPr>
              <a:t>اين</a:t>
            </a:r>
            <a:r>
              <a:rPr lang="ar-SA" dirty="0">
                <a:cs typeface="B Mitra" pitchFamily="2" charset="-78"/>
              </a:rPr>
              <a:t>، چيزى است كه ما را به</a:t>
            </a:r>
            <a:r>
              <a:rPr lang="en-US" dirty="0">
                <a:cs typeface="B Mitra" pitchFamily="2" charset="-78"/>
              </a:rPr>
              <a:t> </a:t>
            </a:r>
            <a:r>
              <a:rPr lang="fa-IR" b="1" dirty="0" smtClean="0">
                <a:cs typeface="B Mitra" pitchFamily="2" charset="-78"/>
              </a:rPr>
              <a:t>«</a:t>
            </a:r>
            <a:r>
              <a:rPr lang="ar-SA" b="1" dirty="0" smtClean="0">
                <a:cs typeface="B Mitra" pitchFamily="2" charset="-78"/>
              </a:rPr>
              <a:t>عدالت اجتماعى</a:t>
            </a:r>
            <a:r>
              <a:rPr lang="fa-IR" b="1" dirty="0" smtClean="0">
                <a:cs typeface="B Mitra" pitchFamily="2" charset="-78"/>
              </a:rPr>
              <a:t>» </a:t>
            </a:r>
            <a:r>
              <a:rPr lang="ar-SA" dirty="0" smtClean="0">
                <a:cs typeface="B Mitra" pitchFamily="2" charset="-78"/>
              </a:rPr>
              <a:t>نزديك مى‌كند</a:t>
            </a:r>
            <a:r>
              <a:rPr lang="fa-IR" dirty="0" smtClean="0">
                <a:cs typeface="B Mitra" pitchFamily="2" charset="-78"/>
              </a:rPr>
              <a:t>.</a:t>
            </a:r>
            <a:endParaRPr lang="en-US" dirty="0">
              <a:cs typeface="B Mitra" pitchFamily="2" charset="-78"/>
            </a:endParaRPr>
          </a:p>
        </p:txBody>
      </p:sp>
      <p:sp>
        <p:nvSpPr>
          <p:cNvPr id="6" name="Rectangle v"/>
          <p:cNvSpPr/>
          <p:nvPr/>
        </p:nvSpPr>
        <p:spPr>
          <a:xfrm>
            <a:off x="885120" y="2815731"/>
            <a:ext cx="5071265"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808310" y="2950932"/>
            <a:ext cx="5180696" cy="1304203"/>
          </a:xfrm>
          <a:prstGeom prst="rect">
            <a:avLst/>
          </a:prstGeom>
          <a:noFill/>
        </p:spPr>
        <p:txBody>
          <a:bodyPr wrap="square" rtlCol="0">
            <a:spAutoFit/>
          </a:bodyPr>
          <a:lstStyle/>
          <a:p>
            <a:pPr marL="285750" indent="-285750">
              <a:lnSpc>
                <a:spcPct val="150000"/>
              </a:lnSpc>
              <a:buFont typeface="Wingdings" pitchFamily="2" charset="2"/>
              <a:buChar char="ü"/>
            </a:pPr>
            <a:r>
              <a:rPr lang="ar-SA" dirty="0">
                <a:cs typeface="B Mitra" pitchFamily="2" charset="-78"/>
              </a:rPr>
              <a:t>تأمین عدالت، هدف اصلی در نظام جمهوری اسلامی</a:t>
            </a:r>
            <a:endParaRPr lang="en-US" dirty="0">
              <a:cs typeface="B Mitra" pitchFamily="2" charset="-78"/>
            </a:endParaRPr>
          </a:p>
          <a:p>
            <a:pPr marL="285750" indent="-285750">
              <a:lnSpc>
                <a:spcPct val="150000"/>
              </a:lnSpc>
              <a:buFont typeface="Wingdings" pitchFamily="2" charset="2"/>
              <a:buChar char="ü"/>
            </a:pPr>
            <a:r>
              <a:rPr lang="ar-SA" dirty="0">
                <a:cs typeface="B Mitra" pitchFamily="2" charset="-78"/>
              </a:rPr>
              <a:t>مقدمه بودن رونق اقتصادی و سازندگی در نظام جمهوری اسلامی برای تأمین </a:t>
            </a:r>
            <a:r>
              <a:rPr lang="ar-SA" dirty="0" smtClean="0">
                <a:cs typeface="B Mitra" pitchFamily="2" charset="-78"/>
              </a:rPr>
              <a:t>عدالت</a:t>
            </a:r>
            <a:endParaRPr lang="en-US" dirty="0">
              <a:cs typeface="B Mitra" pitchFamily="2" charset="-78"/>
            </a:endParaRPr>
          </a:p>
        </p:txBody>
      </p:sp>
      <p:sp>
        <p:nvSpPr>
          <p:cNvPr id="7" name="Rectangle ahamiat"/>
          <p:cNvSpPr/>
          <p:nvPr/>
        </p:nvSpPr>
        <p:spPr>
          <a:xfrm>
            <a:off x="80420" y="4555041"/>
            <a:ext cx="4723814"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085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563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49552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042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0927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51350"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113410" y="4690242"/>
            <a:ext cx="4915840" cy="1304203"/>
          </a:xfrm>
          <a:prstGeom prst="rect">
            <a:avLst/>
          </a:prstGeom>
          <a:noFill/>
        </p:spPr>
        <p:txBody>
          <a:bodyPr wrap="square" rtlCol="0">
            <a:spAutoFit/>
          </a:bodyPr>
          <a:lstStyle/>
          <a:p>
            <a:pPr marL="285750" indent="-285750">
              <a:lnSpc>
                <a:spcPct val="150000"/>
              </a:lnSpc>
              <a:buFont typeface="Wingdings" pitchFamily="2" charset="2"/>
              <a:buChar char="ü"/>
            </a:pPr>
            <a:r>
              <a:rPr lang="fa-IR" dirty="0">
                <a:cs typeface="B Mitra" pitchFamily="2" charset="-78"/>
              </a:rPr>
              <a:t>ملاحظه اصل عدالت اجتماعی در برنامه‌های پنج ساله توسعه کشور</a:t>
            </a:r>
          </a:p>
          <a:p>
            <a:pPr marL="285750" indent="-285750">
              <a:lnSpc>
                <a:spcPct val="150000"/>
              </a:lnSpc>
              <a:buFont typeface="Wingdings" pitchFamily="2" charset="2"/>
              <a:buChar char="ü"/>
            </a:pPr>
            <a:r>
              <a:rPr lang="fa-IR" dirty="0">
                <a:cs typeface="B Mitra" pitchFamily="2" charset="-78"/>
              </a:rPr>
              <a:t>تفهیم نامطلوب بودن </a:t>
            </a:r>
            <a:r>
              <a:rPr lang="fa-IR" dirty="0" smtClean="0">
                <a:cs typeface="B Mitra" pitchFamily="2" charset="-78"/>
              </a:rPr>
              <a:t>رو</a:t>
            </a:r>
            <a:r>
              <a:rPr lang="fa-IR" dirty="0">
                <a:cs typeface="B Mitra" pitchFamily="2" charset="-78"/>
              </a:rPr>
              <a:t>ن</a:t>
            </a:r>
            <a:r>
              <a:rPr lang="fa-IR" dirty="0" smtClean="0">
                <a:cs typeface="B Mitra" pitchFamily="2" charset="-78"/>
              </a:rPr>
              <a:t>ق </a:t>
            </a:r>
            <a:r>
              <a:rPr lang="fa-IR" dirty="0">
                <a:cs typeface="B Mitra" pitchFamily="2" charset="-78"/>
              </a:rPr>
              <a:t>اقتصادیِ همراه با افزایش فاصله فقیر و غنی </a:t>
            </a:r>
            <a:endParaRPr lang="en-US"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۱۳۷۲</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556594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37963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03024"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87259" y="1163105"/>
            <a:ext cx="4919472" cy="1515800"/>
          </a:xfrm>
          <a:prstGeom prst="rect">
            <a:avLst/>
          </a:prstGeom>
          <a:noFill/>
        </p:spPr>
        <p:txBody>
          <a:bodyPr wrap="square" rtlCol="0">
            <a:spAutoFit/>
          </a:bodyPr>
          <a:lstStyle/>
          <a:p>
            <a:pPr algn="ctr">
              <a:lnSpc>
                <a:spcPct val="150000"/>
              </a:lnSpc>
            </a:pPr>
            <a:r>
              <a:rPr lang="ar-SA" sz="1400" dirty="0">
                <a:cs typeface="B Mitra" pitchFamily="2" charset="-78"/>
              </a:rPr>
              <a:t>توصيه‏اى كه در آغاز امسال مى‏خواهم به همه ملت عزيزمان </a:t>
            </a:r>
            <a:r>
              <a:rPr lang="ar-SA" sz="1400">
                <a:cs typeface="B Mitra" pitchFamily="2" charset="-78"/>
              </a:rPr>
              <a:t>و </a:t>
            </a:r>
            <a:r>
              <a:rPr lang="ar-SA" sz="1400" smtClean="0">
                <a:cs typeface="B Mitra" pitchFamily="2" charset="-78"/>
              </a:rPr>
              <a:t>مس</a:t>
            </a:r>
            <a:r>
              <a:rPr lang="fa-IR" sz="1400" smtClean="0">
                <a:cs typeface="B Mitra" pitchFamily="2" charset="-78"/>
              </a:rPr>
              <a:t>ئولا</a:t>
            </a:r>
            <a:r>
              <a:rPr lang="ar-SA" sz="1400" smtClean="0">
                <a:cs typeface="B Mitra" pitchFamily="2" charset="-78"/>
              </a:rPr>
              <a:t>ن</a:t>
            </a:r>
            <a:r>
              <a:rPr lang="ar-SA" sz="1400" dirty="0">
                <a:cs typeface="B Mitra" pitchFamily="2" charset="-78"/>
              </a:rPr>
              <a:t>، عرض كنم، اين است كه </a:t>
            </a:r>
            <a:r>
              <a:rPr lang="ar-SA" sz="1600" dirty="0">
                <a:cs typeface="B Mitra" pitchFamily="2" charset="-78"/>
              </a:rPr>
              <a:t>هم ملت و </a:t>
            </a:r>
            <a:r>
              <a:rPr lang="ar-SA" sz="1600">
                <a:cs typeface="B Mitra" pitchFamily="2" charset="-78"/>
              </a:rPr>
              <a:t>هم </a:t>
            </a:r>
            <a:r>
              <a:rPr lang="ar-SA" sz="1600" smtClean="0">
                <a:cs typeface="B Mitra" pitchFamily="2" charset="-78"/>
              </a:rPr>
              <a:t>مس</a:t>
            </a:r>
            <a:r>
              <a:rPr lang="fa-IR" sz="1600" smtClean="0">
                <a:cs typeface="B Mitra" pitchFamily="2" charset="-78"/>
              </a:rPr>
              <a:t>ئو</a:t>
            </a:r>
            <a:r>
              <a:rPr lang="ar-SA" sz="1600" smtClean="0">
                <a:cs typeface="B Mitra" pitchFamily="2" charset="-78"/>
              </a:rPr>
              <a:t>ل</a:t>
            </a:r>
            <a:r>
              <a:rPr lang="fa-IR" sz="1600" smtClean="0">
                <a:cs typeface="B Mitra" pitchFamily="2" charset="-78"/>
              </a:rPr>
              <a:t>ا</a:t>
            </a:r>
            <a:r>
              <a:rPr lang="ar-SA" sz="1600" smtClean="0">
                <a:cs typeface="B Mitra" pitchFamily="2" charset="-78"/>
              </a:rPr>
              <a:t>ن </a:t>
            </a:r>
            <a:r>
              <a:rPr lang="ar-SA" sz="1600" dirty="0">
                <a:cs typeface="B Mitra" pitchFamily="2" charset="-78"/>
              </a:rPr>
              <a:t>و دولت خدمتگزار، بايد كوشش كنند اين </a:t>
            </a:r>
            <a:r>
              <a:rPr lang="ar-SA" sz="1600" b="1" dirty="0">
                <a:cs typeface="B Mitra" pitchFamily="2" charset="-78"/>
              </a:rPr>
              <a:t>وحدت و يكپارچگى </a:t>
            </a:r>
            <a:r>
              <a:rPr lang="ar-SA" sz="1600" dirty="0">
                <a:cs typeface="B Mitra" pitchFamily="2" charset="-78"/>
              </a:rPr>
              <a:t>و اين پيوند صداقت و مودّتى را كه بين دولت و مردم وجود دارد، هر چه بيشتر گسترش دهند و آن را مستحكم و عميق كنند</a:t>
            </a:r>
            <a:r>
              <a:rPr lang="en-US" sz="1600" dirty="0">
                <a:cs typeface="B Mitra" pitchFamily="2" charset="-78"/>
              </a:rPr>
              <a:t>.</a:t>
            </a:r>
          </a:p>
        </p:txBody>
      </p:sp>
      <p:sp>
        <p:nvSpPr>
          <p:cNvPr id="6" name="Rectangle v"/>
          <p:cNvSpPr/>
          <p:nvPr/>
        </p:nvSpPr>
        <p:spPr>
          <a:xfrm>
            <a:off x="1035109"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1029325" y="2968140"/>
            <a:ext cx="4919472" cy="1200329"/>
          </a:xfrm>
          <a:prstGeom prst="rect">
            <a:avLst/>
          </a:prstGeom>
          <a:noFill/>
        </p:spPr>
        <p:txBody>
          <a:bodyPr wrap="square" rtlCol="0">
            <a:spAutoFit/>
          </a:bodyPr>
          <a:lstStyle/>
          <a:p>
            <a:pPr marL="285750" indent="-285750">
              <a:lnSpc>
                <a:spcPct val="150000"/>
              </a:lnSpc>
              <a:buFont typeface="Wingdings" pitchFamily="2" charset="2"/>
              <a:buChar char="ü"/>
            </a:pPr>
            <a:r>
              <a:rPr lang="ar-SA" sz="1600" dirty="0" smtClean="0">
                <a:cs typeface="B Mitra" pitchFamily="2" charset="-78"/>
              </a:rPr>
              <a:t>تداوم </a:t>
            </a:r>
            <a:r>
              <a:rPr lang="ar-SA" sz="1600" dirty="0">
                <a:cs typeface="B Mitra" pitchFamily="2" charset="-78"/>
              </a:rPr>
              <a:t>حضور قوی و نیرومند ملت در صحنه‌های انقلاب </a:t>
            </a:r>
            <a:r>
              <a:rPr lang="fa-IR" sz="1600" dirty="0" smtClean="0">
                <a:cs typeface="B Mitra" pitchFamily="2" charset="-78"/>
              </a:rPr>
              <a:t>موجب</a:t>
            </a:r>
            <a:r>
              <a:rPr lang="ar-SA" sz="1600" dirty="0" smtClean="0">
                <a:cs typeface="B Mitra" pitchFamily="2" charset="-78"/>
              </a:rPr>
              <a:t> </a:t>
            </a:r>
            <a:r>
              <a:rPr lang="ar-SA" sz="1600" dirty="0">
                <a:cs typeface="B Mitra" pitchFamily="2" charset="-78"/>
              </a:rPr>
              <a:t>کارگشایی همه مشکلات </a:t>
            </a:r>
            <a:r>
              <a:rPr lang="ar-SA" sz="1600" dirty="0" smtClean="0">
                <a:cs typeface="B Mitra" pitchFamily="2" charset="-78"/>
              </a:rPr>
              <a:t>کشور</a:t>
            </a:r>
            <a:r>
              <a:rPr lang="fa-IR" sz="1600" dirty="0" smtClean="0">
                <a:cs typeface="B Mitra" pitchFamily="2" charset="-78"/>
              </a:rPr>
              <a:t> </a:t>
            </a:r>
            <a:r>
              <a:rPr lang="fa-IR" sz="1600" smtClean="0">
                <a:cs typeface="B Mitra" pitchFamily="2" charset="-78"/>
              </a:rPr>
              <a:t>خواهد بود.</a:t>
            </a:r>
            <a:endParaRPr lang="fa-IR" sz="1600" dirty="0" smtClean="0">
              <a:cs typeface="B Mitra" pitchFamily="2" charset="-78"/>
            </a:endParaRPr>
          </a:p>
          <a:p>
            <a:pPr marL="285750" indent="-285750">
              <a:lnSpc>
                <a:spcPct val="150000"/>
              </a:lnSpc>
              <a:buFont typeface="Wingdings" pitchFamily="2" charset="2"/>
              <a:buChar char="ü"/>
            </a:pPr>
            <a:r>
              <a:rPr lang="ar-SA" sz="1600" dirty="0" smtClean="0">
                <a:cs typeface="B Mitra" pitchFamily="2" charset="-78"/>
              </a:rPr>
              <a:t>وحدت </a:t>
            </a:r>
            <a:r>
              <a:rPr lang="ar-SA" sz="1600" dirty="0">
                <a:cs typeface="B Mitra" pitchFamily="2" charset="-78"/>
              </a:rPr>
              <a:t>و یکپارچگی علاج دردهای ملت در بلندمدت و کوتاه </a:t>
            </a:r>
            <a:r>
              <a:rPr lang="ar-SA" sz="1600" dirty="0" smtClean="0">
                <a:cs typeface="B Mitra" pitchFamily="2" charset="-78"/>
              </a:rPr>
              <a:t>مدت</a:t>
            </a:r>
            <a:endParaRPr lang="en-US" sz="1600" dirty="0">
              <a:cs typeface="B Mitra" pitchFamily="2" charset="-78"/>
            </a:endParaRPr>
          </a:p>
        </p:txBody>
      </p:sp>
      <p:sp>
        <p:nvSpPr>
          <p:cNvPr id="7" name="Rectangle ahamiat"/>
          <p:cNvSpPr/>
          <p:nvPr/>
        </p:nvSpPr>
        <p:spPr>
          <a:xfrm>
            <a:off x="78615" y="4504340"/>
            <a:ext cx="472381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06731"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54581"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493721"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02431"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07466" y="1585560"/>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49546"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1805" y="4504340"/>
            <a:ext cx="4800626" cy="1569660"/>
          </a:xfrm>
          <a:prstGeom prst="rect">
            <a:avLst/>
          </a:prstGeom>
          <a:noFill/>
        </p:spPr>
        <p:txBody>
          <a:bodyPr wrap="square" rtlCol="0">
            <a:spAutoFit/>
          </a:bodyPr>
          <a:lstStyle/>
          <a:p>
            <a:pPr marL="171450" indent="-171450">
              <a:lnSpc>
                <a:spcPct val="150000"/>
              </a:lnSpc>
              <a:buFont typeface="Wingdings" pitchFamily="2" charset="2"/>
              <a:buChar char="ü"/>
            </a:pPr>
            <a:r>
              <a:rPr lang="ar-SA" sz="1600" dirty="0" smtClean="0">
                <a:cs typeface="B Mitra" pitchFamily="2" charset="-78"/>
              </a:rPr>
              <a:t>برنامه‌ریزی </a:t>
            </a:r>
            <a:r>
              <a:rPr lang="ar-SA" sz="1600" dirty="0">
                <a:cs typeface="B Mitra" pitchFamily="2" charset="-78"/>
              </a:rPr>
              <a:t>دولت </a:t>
            </a:r>
            <a:r>
              <a:rPr lang="ar-SA" sz="1600" dirty="0" smtClean="0">
                <a:cs typeface="B Mitra" pitchFamily="2" charset="-78"/>
              </a:rPr>
              <a:t>برای </a:t>
            </a:r>
            <a:r>
              <a:rPr lang="fa-IR" sz="1600" dirty="0" smtClean="0">
                <a:cs typeface="B Mitra" pitchFamily="2" charset="-78"/>
              </a:rPr>
              <a:t>«</a:t>
            </a:r>
            <a:r>
              <a:rPr lang="ar-SA" sz="1600" dirty="0" smtClean="0">
                <a:cs typeface="B Mitra" pitchFamily="2" charset="-78"/>
              </a:rPr>
              <a:t>حضور </a:t>
            </a:r>
            <a:r>
              <a:rPr lang="ar-SA" sz="1600" dirty="0">
                <a:cs typeface="B Mitra" pitchFamily="2" charset="-78"/>
              </a:rPr>
              <a:t>مردم در </a:t>
            </a:r>
            <a:r>
              <a:rPr lang="ar-SA" sz="1600" smtClean="0">
                <a:cs typeface="B Mitra" pitchFamily="2" charset="-78"/>
              </a:rPr>
              <a:t>سازندگی</a:t>
            </a:r>
            <a:r>
              <a:rPr lang="fa-IR" sz="1600" smtClean="0">
                <a:cs typeface="B Mitra" pitchFamily="2" charset="-78"/>
              </a:rPr>
              <a:t>» </a:t>
            </a:r>
            <a:r>
              <a:rPr lang="ar-SA" sz="1600" smtClean="0">
                <a:cs typeface="B Mitra" pitchFamily="2" charset="-78"/>
              </a:rPr>
              <a:t>و</a:t>
            </a:r>
            <a:r>
              <a:rPr lang="fa-IR" sz="1600" smtClean="0">
                <a:cs typeface="B Mitra" pitchFamily="2" charset="-78"/>
              </a:rPr>
              <a:t> «</a:t>
            </a:r>
            <a:r>
              <a:rPr lang="ar-SA" sz="1600" dirty="0" smtClean="0">
                <a:cs typeface="B Mitra" pitchFamily="2" charset="-78"/>
              </a:rPr>
              <a:t>سازماندهی </a:t>
            </a:r>
            <a:r>
              <a:rPr lang="ar-SA" sz="1600" dirty="0">
                <a:cs typeface="B Mitra" pitchFamily="2" charset="-78"/>
              </a:rPr>
              <a:t>آنان برای بازسازی </a:t>
            </a:r>
            <a:r>
              <a:rPr lang="ar-SA" sz="1600" dirty="0" smtClean="0">
                <a:cs typeface="B Mitra" pitchFamily="2" charset="-78"/>
              </a:rPr>
              <a:t>کشور</a:t>
            </a:r>
            <a:r>
              <a:rPr lang="fa-IR" sz="1600" dirty="0" smtClean="0">
                <a:cs typeface="B Mitra" pitchFamily="2" charset="-78"/>
              </a:rPr>
              <a:t>»</a:t>
            </a:r>
          </a:p>
          <a:p>
            <a:pPr marL="171450" indent="-171450">
              <a:lnSpc>
                <a:spcPct val="150000"/>
              </a:lnSpc>
              <a:buFont typeface="Wingdings" pitchFamily="2" charset="2"/>
              <a:buChar char="ü"/>
            </a:pPr>
            <a:r>
              <a:rPr lang="ar-SA" sz="1600" dirty="0" smtClean="0">
                <a:cs typeface="B Mitra" pitchFamily="2" charset="-78"/>
              </a:rPr>
              <a:t>همگان </a:t>
            </a:r>
            <a:r>
              <a:rPr lang="ar-SA" sz="1600" dirty="0">
                <a:cs typeface="B Mitra" pitchFamily="2" charset="-78"/>
              </a:rPr>
              <a:t>کار را یک ارزش والا و </a:t>
            </a:r>
            <a:r>
              <a:rPr lang="ar-SA" sz="1600">
                <a:cs typeface="B Mitra" pitchFamily="2" charset="-78"/>
              </a:rPr>
              <a:t>جهاد </a:t>
            </a:r>
            <a:r>
              <a:rPr lang="ar-SA" sz="1600" smtClean="0">
                <a:cs typeface="B Mitra" pitchFamily="2" charset="-78"/>
              </a:rPr>
              <a:t>بدانند</a:t>
            </a:r>
            <a:r>
              <a:rPr lang="fa-IR" sz="1600" smtClean="0">
                <a:cs typeface="B Mitra" pitchFamily="2" charset="-78"/>
              </a:rPr>
              <a:t>.</a:t>
            </a:r>
            <a:endParaRPr lang="en-US" sz="1600" dirty="0">
              <a:cs typeface="B Mitra" pitchFamily="2" charset="-78"/>
            </a:endParaRPr>
          </a:p>
          <a:p>
            <a:pPr marL="171450" indent="-171450">
              <a:lnSpc>
                <a:spcPct val="150000"/>
              </a:lnSpc>
              <a:buFont typeface="Wingdings" pitchFamily="2" charset="2"/>
              <a:buChar char="ü"/>
            </a:pPr>
            <a:r>
              <a:rPr lang="ar-SA" sz="1600" dirty="0">
                <a:cs typeface="B Mitra" pitchFamily="2" charset="-78"/>
              </a:rPr>
              <a:t>تنظیم کار شخصی خود در جهت مصالح عمومی و اهداف کشور </a:t>
            </a:r>
            <a:r>
              <a:rPr lang="ar-SA" sz="1600" dirty="0" smtClean="0">
                <a:cs typeface="B Mitra" pitchFamily="2" charset="-78"/>
              </a:rPr>
              <a:t>توسط</a:t>
            </a:r>
            <a:r>
              <a:rPr lang="fa-IR" sz="1600" dirty="0" smtClean="0">
                <a:cs typeface="B Mitra" pitchFamily="2" charset="-78"/>
              </a:rPr>
              <a:t> </a:t>
            </a:r>
            <a:r>
              <a:rPr lang="ar-SA" sz="1600" dirty="0" smtClean="0">
                <a:cs typeface="B Mitra" pitchFamily="2" charset="-78"/>
              </a:rPr>
              <a:t>همگان </a:t>
            </a:r>
            <a:endParaRPr lang="en-US" sz="1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۱۳۷۱</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579562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3728923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6461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64617" y="1318292"/>
            <a:ext cx="4903707" cy="1338828"/>
          </a:xfrm>
          <a:prstGeom prst="rect">
            <a:avLst/>
          </a:prstGeom>
          <a:noFill/>
        </p:spPr>
        <p:txBody>
          <a:bodyPr wrap="square" rtlCol="0">
            <a:spAutoFit/>
          </a:bodyPr>
          <a:lstStyle/>
          <a:p>
            <a:pPr algn="ctr">
              <a:lnSpc>
                <a:spcPct val="150000"/>
              </a:lnSpc>
            </a:pPr>
            <a:r>
              <a:rPr lang="ar-SA" dirty="0" smtClean="0">
                <a:cs typeface="B Mitra" pitchFamily="2" charset="-78"/>
              </a:rPr>
              <a:t>در </a:t>
            </a:r>
            <a:r>
              <a:rPr lang="ar-SA" dirty="0">
                <a:cs typeface="B Mitra" pitchFamily="2" charset="-78"/>
              </a:rPr>
              <a:t>سال 70، ان‌شاءاللَّه بايد اين مجاهدت عمومى براى </a:t>
            </a:r>
            <a:r>
              <a:rPr lang="ar-SA" dirty="0" smtClean="0">
                <a:cs typeface="B Mitra" pitchFamily="2" charset="-78"/>
              </a:rPr>
              <a:t>سازندگى</a:t>
            </a:r>
            <a:r>
              <a:rPr lang="fa-IR" dirty="0">
                <a:cs typeface="B Mitra" pitchFamily="2" charset="-78"/>
              </a:rPr>
              <a:t>ِ</a:t>
            </a:r>
            <a:r>
              <a:rPr lang="ar-SA" dirty="0" smtClean="0">
                <a:cs typeface="B Mitra" pitchFamily="2" charset="-78"/>
              </a:rPr>
              <a:t> </a:t>
            </a:r>
            <a:r>
              <a:rPr lang="ar-SA" dirty="0">
                <a:cs typeface="B Mitra" pitchFamily="2" charset="-78"/>
              </a:rPr>
              <a:t>كشور، </a:t>
            </a:r>
            <a:endParaRPr lang="fa-IR" dirty="0" smtClean="0">
              <a:cs typeface="B Mitra" pitchFamily="2" charset="-78"/>
            </a:endParaRPr>
          </a:p>
          <a:p>
            <a:pPr algn="ctr">
              <a:lnSpc>
                <a:spcPct val="150000"/>
              </a:lnSpc>
            </a:pPr>
            <a:r>
              <a:rPr lang="ar-SA" dirty="0" smtClean="0">
                <a:cs typeface="B Mitra" pitchFamily="2" charset="-78"/>
              </a:rPr>
              <a:t>رشد </a:t>
            </a:r>
            <a:r>
              <a:rPr lang="ar-SA" dirty="0">
                <a:cs typeface="B Mitra" pitchFamily="2" charset="-78"/>
              </a:rPr>
              <a:t>و سرعت بيشترى پيدا كند، تا ما در پايان اين </a:t>
            </a:r>
            <a:r>
              <a:rPr lang="ar-SA">
                <a:cs typeface="B Mitra" pitchFamily="2" charset="-78"/>
              </a:rPr>
              <a:t>سال </a:t>
            </a:r>
            <a:endParaRPr lang="fa-IR" smtClean="0">
              <a:cs typeface="B Mitra" pitchFamily="2" charset="-78"/>
            </a:endParaRPr>
          </a:p>
          <a:p>
            <a:pPr algn="ctr">
              <a:lnSpc>
                <a:spcPct val="150000"/>
              </a:lnSpc>
            </a:pPr>
            <a:r>
              <a:rPr lang="ar-SA" smtClean="0">
                <a:cs typeface="B Mitra" pitchFamily="2" charset="-78"/>
              </a:rPr>
              <a:t>شاهد پيشرفت</a:t>
            </a:r>
            <a:r>
              <a:rPr lang="fa-IR" smtClean="0">
                <a:cs typeface="B Mitra" pitchFamily="2" charset="-78"/>
              </a:rPr>
              <a:t>‌</a:t>
            </a:r>
            <a:r>
              <a:rPr lang="ar-SA" smtClean="0">
                <a:cs typeface="B Mitra" pitchFamily="2" charset="-78"/>
              </a:rPr>
              <a:t>هاى </a:t>
            </a:r>
            <a:r>
              <a:rPr lang="ar-SA" dirty="0">
                <a:cs typeface="B Mitra" pitchFamily="2" charset="-78"/>
              </a:rPr>
              <a:t>زيادى باشيم.</a:t>
            </a:r>
            <a:endParaRPr lang="en-US" dirty="0">
              <a:cs typeface="B Mitra" pitchFamily="2" charset="-78"/>
            </a:endParaRPr>
          </a:p>
        </p:txBody>
      </p:sp>
      <p:sp>
        <p:nvSpPr>
          <p:cNvPr id="6" name="Rectangle v"/>
          <p:cNvSpPr/>
          <p:nvPr/>
        </p:nvSpPr>
        <p:spPr>
          <a:xfrm>
            <a:off x="99670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1035108" y="2958366"/>
            <a:ext cx="4919472" cy="1338828"/>
          </a:xfrm>
          <a:prstGeom prst="rect">
            <a:avLst/>
          </a:prstGeom>
          <a:noFill/>
        </p:spPr>
        <p:txBody>
          <a:bodyPr wrap="square" rtlCol="0">
            <a:spAutoFit/>
          </a:bodyPr>
          <a:lstStyle/>
          <a:p>
            <a:pPr marL="285750" indent="-285750">
              <a:lnSpc>
                <a:spcPct val="150000"/>
              </a:lnSpc>
              <a:buFont typeface="Wingdings" pitchFamily="2" charset="2"/>
              <a:buChar char="ü"/>
            </a:pPr>
            <a:r>
              <a:rPr lang="ar-SA" dirty="0" smtClean="0">
                <a:cs typeface="B Mitra" pitchFamily="2" charset="-78"/>
              </a:rPr>
              <a:t>لزوم </a:t>
            </a:r>
            <a:r>
              <a:rPr lang="ar-SA" dirty="0">
                <a:cs typeface="B Mitra" pitchFamily="2" charset="-78"/>
              </a:rPr>
              <a:t>اجرای طرح‌های عمده و مادر برای آبادی و توسعه اقتصادی </a:t>
            </a:r>
            <a:r>
              <a:rPr lang="ar-SA" dirty="0" smtClean="0">
                <a:cs typeface="B Mitra" pitchFamily="2" charset="-78"/>
              </a:rPr>
              <a:t>کشور</a:t>
            </a:r>
            <a:r>
              <a:rPr lang="fa-IR" dirty="0" smtClean="0">
                <a:cs typeface="B Mitra" pitchFamily="2" charset="-78"/>
              </a:rPr>
              <a:t> </a:t>
            </a:r>
            <a:r>
              <a:rPr lang="ar-SA" dirty="0" smtClean="0">
                <a:cs typeface="B Mitra" pitchFamily="2" charset="-78"/>
              </a:rPr>
              <a:t>و </a:t>
            </a:r>
            <a:r>
              <a:rPr lang="ar-SA" dirty="0">
                <a:cs typeface="B Mitra" pitchFamily="2" charset="-78"/>
              </a:rPr>
              <a:t>ریشه‌کن شدن فقر و </a:t>
            </a:r>
            <a:r>
              <a:rPr lang="ar-SA" dirty="0" smtClean="0">
                <a:cs typeface="B Mitra" pitchFamily="2" charset="-78"/>
              </a:rPr>
              <a:t>بی‌کاری</a:t>
            </a:r>
            <a:endParaRPr lang="fa-IR" dirty="0">
              <a:cs typeface="B Mitra" pitchFamily="2" charset="-78"/>
            </a:endParaRPr>
          </a:p>
          <a:p>
            <a:pPr marL="285750" indent="-285750">
              <a:lnSpc>
                <a:spcPct val="150000"/>
              </a:lnSpc>
              <a:buFont typeface="Wingdings" pitchFamily="2" charset="2"/>
              <a:buChar char="ü"/>
            </a:pPr>
            <a:r>
              <a:rPr lang="ar-SA" dirty="0" smtClean="0">
                <a:cs typeface="B Mitra" pitchFamily="2" charset="-78"/>
              </a:rPr>
              <a:t>حرکت </a:t>
            </a:r>
            <a:r>
              <a:rPr lang="ar-SA" dirty="0">
                <a:cs typeface="B Mitra" pitchFamily="2" charset="-78"/>
              </a:rPr>
              <a:t>ملت ایران به سمت پیشرفت </a:t>
            </a:r>
            <a:r>
              <a:rPr lang="fa-IR" dirty="0">
                <a:cs typeface="B Mitra" pitchFamily="2" charset="-78"/>
              </a:rPr>
              <a:t> به‌وسیله سازندگی کشور</a:t>
            </a:r>
            <a:endParaRPr lang="en-US" dirty="0">
              <a:cs typeface="B Mitra" pitchFamily="2" charset="-78"/>
            </a:endParaRPr>
          </a:p>
        </p:txBody>
      </p:sp>
      <p:sp>
        <p:nvSpPr>
          <p:cNvPr id="7" name="Rectangle ahamiat"/>
          <p:cNvSpPr/>
          <p:nvPr/>
        </p:nvSpPr>
        <p:spPr>
          <a:xfrm>
            <a:off x="155425" y="4504340"/>
            <a:ext cx="4608600"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06832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1617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493720"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76402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569060" y="1611476"/>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49545"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1805" y="4783811"/>
            <a:ext cx="4762220" cy="1015663"/>
          </a:xfrm>
          <a:prstGeom prst="rect">
            <a:avLst/>
          </a:prstGeom>
          <a:noFill/>
        </p:spPr>
        <p:txBody>
          <a:bodyPr wrap="square" rtlCol="0">
            <a:spAutoFit/>
          </a:bodyPr>
          <a:lstStyle/>
          <a:p>
            <a:pPr marL="342900" indent="-342900">
              <a:lnSpc>
                <a:spcPct val="150000"/>
              </a:lnSpc>
              <a:buFont typeface="Wingdings" pitchFamily="2" charset="2"/>
              <a:buChar char="ü"/>
            </a:pPr>
            <a:r>
              <a:rPr lang="ar-SA" sz="2000" dirty="0">
                <a:cs typeface="B Mitra" pitchFamily="2" charset="-78"/>
              </a:rPr>
              <a:t>پیمودن سریع و آسان راه با تقوای الهی و </a:t>
            </a:r>
            <a:r>
              <a:rPr lang="ar-SA" sz="2000" dirty="0" smtClean="0">
                <a:cs typeface="B Mitra" pitchFamily="2" charset="-78"/>
              </a:rPr>
              <a:t>پرهیزگاری</a:t>
            </a:r>
            <a:r>
              <a:rPr lang="fa-IR" sz="2000" dirty="0" smtClean="0">
                <a:cs typeface="B Mitra" pitchFamily="2" charset="-78"/>
              </a:rPr>
              <a:t> </a:t>
            </a:r>
            <a:r>
              <a:rPr lang="ar-SA" sz="2000" dirty="0" smtClean="0">
                <a:cs typeface="B Mitra" pitchFamily="2" charset="-78"/>
              </a:rPr>
              <a:t>مردم </a:t>
            </a:r>
            <a:r>
              <a:rPr lang="fa-IR" sz="2000" dirty="0" smtClean="0">
                <a:cs typeface="B Mitra" pitchFamily="2" charset="-78"/>
              </a:rPr>
              <a:t/>
            </a:r>
            <a:br>
              <a:rPr lang="fa-IR" sz="2000" dirty="0" smtClean="0">
                <a:cs typeface="B Mitra" pitchFamily="2" charset="-78"/>
              </a:rPr>
            </a:br>
            <a:r>
              <a:rPr lang="ar-SA" sz="2000" dirty="0" smtClean="0">
                <a:cs typeface="B Mitra" pitchFamily="2" charset="-78"/>
              </a:rPr>
              <a:t>به </a:t>
            </a:r>
            <a:r>
              <a:rPr lang="ar-SA" sz="2000" dirty="0">
                <a:cs typeface="B Mitra" pitchFamily="2" charset="-78"/>
              </a:rPr>
              <a:t>سمت اهداف الهی</a:t>
            </a:r>
            <a:endParaRPr lang="en-US" sz="20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۱۳۷۰</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6019280"/>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2411239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41428" y="1147339"/>
            <a:ext cx="4919472" cy="1574605"/>
          </a:xfrm>
          <a:prstGeom prst="rect">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241427" y="1265227"/>
            <a:ext cx="4903707" cy="1338828"/>
          </a:xfrm>
          <a:prstGeom prst="rect">
            <a:avLst/>
          </a:prstGeom>
          <a:noFill/>
        </p:spPr>
        <p:txBody>
          <a:bodyPr wrap="square" rtlCol="0">
            <a:spAutoFit/>
          </a:bodyPr>
          <a:lstStyle/>
          <a:p>
            <a:pPr algn="ctr">
              <a:lnSpc>
                <a:spcPct val="150000"/>
              </a:lnSpc>
            </a:pPr>
            <a:r>
              <a:rPr lang="ar-SA" dirty="0">
                <a:cs typeface="B Mitra" pitchFamily="2" charset="-78"/>
              </a:rPr>
              <a:t>مناسب‌ و بجاست‌ كه‌ با تحویل‌ سال جدید‌ و در آستانه‌ی‌ ماه‌ مبارك‌ رمضان‌ كه‌ ماه رحمت‌ و مغفرت‌ الهی‌ است ما هم‌ از </a:t>
            </a:r>
            <a:r>
              <a:rPr lang="ar-SA" dirty="0" smtClean="0">
                <a:cs typeface="B Mitra" pitchFamily="2" charset="-78"/>
              </a:rPr>
              <a:t>كاستی</a:t>
            </a:r>
            <a:r>
              <a:rPr lang="fa-IR" dirty="0" smtClean="0">
                <a:cs typeface="B Mitra" pitchFamily="2" charset="-78"/>
              </a:rPr>
              <a:t>‌</a:t>
            </a:r>
            <a:r>
              <a:rPr lang="ar-SA" dirty="0" smtClean="0">
                <a:cs typeface="B Mitra" pitchFamily="2" charset="-78"/>
              </a:rPr>
              <a:t>ها،</a:t>
            </a:r>
            <a:r>
              <a:rPr lang="fa-IR" dirty="0" smtClean="0">
                <a:cs typeface="B Mitra" pitchFamily="2" charset="-78"/>
              </a:rPr>
              <a:t> </a:t>
            </a:r>
            <a:r>
              <a:rPr lang="ar-SA" dirty="0" smtClean="0">
                <a:cs typeface="B Mitra" pitchFamily="2" charset="-78"/>
              </a:rPr>
              <a:t>كجی</a:t>
            </a:r>
            <a:r>
              <a:rPr lang="fa-IR" dirty="0" smtClean="0">
                <a:cs typeface="B Mitra" pitchFamily="2" charset="-78"/>
              </a:rPr>
              <a:t>‌</a:t>
            </a:r>
            <a:r>
              <a:rPr lang="ar-SA" dirty="0" smtClean="0">
                <a:cs typeface="B Mitra" pitchFamily="2" charset="-78"/>
              </a:rPr>
              <a:t>ها،</a:t>
            </a:r>
            <a:r>
              <a:rPr lang="fa-IR" dirty="0" smtClean="0">
                <a:cs typeface="B Mitra" pitchFamily="2" charset="-78"/>
              </a:rPr>
              <a:t> </a:t>
            </a:r>
            <a:r>
              <a:rPr lang="ar-SA" dirty="0" smtClean="0">
                <a:cs typeface="B Mitra" pitchFamily="2" charset="-78"/>
              </a:rPr>
              <a:t>زشتی</a:t>
            </a:r>
            <a:r>
              <a:rPr lang="fa-IR" dirty="0" smtClean="0">
                <a:cs typeface="B Mitra" pitchFamily="2" charset="-78"/>
              </a:rPr>
              <a:t>‌</a:t>
            </a:r>
            <a:r>
              <a:rPr lang="ar-SA" dirty="0" smtClean="0">
                <a:cs typeface="B Mitra" pitchFamily="2" charset="-78"/>
              </a:rPr>
              <a:t>ها </a:t>
            </a:r>
            <a:r>
              <a:rPr lang="ar-SA" dirty="0">
                <a:cs typeface="B Mitra" pitchFamily="2" charset="-78"/>
              </a:rPr>
              <a:t>و </a:t>
            </a:r>
            <a:r>
              <a:rPr lang="ar-SA" dirty="0" smtClean="0">
                <a:cs typeface="B Mitra" pitchFamily="2" charset="-78"/>
              </a:rPr>
              <a:t>بدی</a:t>
            </a:r>
            <a:r>
              <a:rPr lang="fa-IR" dirty="0" smtClean="0">
                <a:cs typeface="B Mitra" pitchFamily="2" charset="-78"/>
              </a:rPr>
              <a:t>‌</a:t>
            </a:r>
            <a:r>
              <a:rPr lang="ar-SA" dirty="0" smtClean="0">
                <a:cs typeface="B Mitra" pitchFamily="2" charset="-78"/>
              </a:rPr>
              <a:t>های </a:t>
            </a:r>
            <a:r>
              <a:rPr lang="ar-SA" dirty="0">
                <a:cs typeface="B Mitra" pitchFamily="2" charset="-78"/>
              </a:rPr>
              <a:t>درون‌ خودمان‌ روی برگردانده‌ و استغفار </a:t>
            </a:r>
            <a:r>
              <a:rPr lang="ar-SA" dirty="0" smtClean="0">
                <a:cs typeface="B Mitra" pitchFamily="2" charset="-78"/>
              </a:rPr>
              <a:t>كنیم‌</a:t>
            </a:r>
            <a:r>
              <a:rPr lang="fa-IR" dirty="0">
                <a:cs typeface="B Mitra" pitchFamily="2" charset="-78"/>
              </a:rPr>
              <a:t>.</a:t>
            </a:r>
            <a:r>
              <a:rPr lang="en-US" dirty="0" smtClean="0">
                <a:cs typeface="B Mitra" pitchFamily="2" charset="-78"/>
              </a:rPr>
              <a:t> </a:t>
            </a:r>
            <a:endParaRPr lang="en-US" dirty="0">
              <a:cs typeface="B Mitra" pitchFamily="2" charset="-78"/>
            </a:endParaRPr>
          </a:p>
        </p:txBody>
      </p:sp>
      <p:sp>
        <p:nvSpPr>
          <p:cNvPr id="6" name="Rectangle v"/>
          <p:cNvSpPr/>
          <p:nvPr/>
        </p:nvSpPr>
        <p:spPr>
          <a:xfrm>
            <a:off x="1073513" y="2780104"/>
            <a:ext cx="4919472" cy="1574605"/>
          </a:xfrm>
          <a:prstGeom prst="rect">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vasat"/>
          <p:cNvSpPr txBox="1"/>
          <p:nvPr/>
        </p:nvSpPr>
        <p:spPr>
          <a:xfrm>
            <a:off x="1067729" y="3151908"/>
            <a:ext cx="4919472" cy="830997"/>
          </a:xfrm>
          <a:prstGeom prst="rect">
            <a:avLst/>
          </a:prstGeom>
          <a:noFill/>
        </p:spPr>
        <p:txBody>
          <a:bodyPr wrap="square" rtlCol="0">
            <a:spAutoFit/>
          </a:bodyPr>
          <a:lstStyle/>
          <a:p>
            <a:pPr marL="285750" lvl="0" indent="-285750">
              <a:lnSpc>
                <a:spcPct val="150000"/>
              </a:lnSpc>
              <a:buFont typeface="Wingdings" pitchFamily="2" charset="2"/>
              <a:buChar char="ü"/>
            </a:pPr>
            <a:r>
              <a:rPr lang="fa-IR" sz="1600" dirty="0">
                <a:cs typeface="B Mitra" pitchFamily="2" charset="-78"/>
              </a:rPr>
              <a:t>استغفار موجب نازل شدن فضل و رحمت و برکت و قوّت و عزت الهی </a:t>
            </a:r>
            <a:r>
              <a:rPr lang="fa-IR" sz="1600">
                <a:cs typeface="B Mitra" pitchFamily="2" charset="-78"/>
              </a:rPr>
              <a:t>بر </a:t>
            </a:r>
            <a:r>
              <a:rPr lang="fa-IR" sz="1600" smtClean="0">
                <a:cs typeface="B Mitra" pitchFamily="2" charset="-78"/>
              </a:rPr>
              <a:t>ماست.</a:t>
            </a:r>
            <a:endParaRPr lang="fa-IR" sz="1600" dirty="0">
              <a:cs typeface="B Mitra" pitchFamily="2" charset="-78"/>
            </a:endParaRPr>
          </a:p>
          <a:p>
            <a:pPr marL="285750" indent="-285750">
              <a:lnSpc>
                <a:spcPct val="150000"/>
              </a:lnSpc>
              <a:buFont typeface="Wingdings" pitchFamily="2" charset="2"/>
              <a:buChar char="ü"/>
            </a:pPr>
            <a:r>
              <a:rPr lang="fa-IR" sz="1600" dirty="0">
                <a:cs typeface="B Mitra" pitchFamily="2" charset="-78"/>
              </a:rPr>
              <a:t>نیاز همه </a:t>
            </a:r>
            <a:r>
              <a:rPr lang="fa-IR" sz="1600">
                <a:cs typeface="B Mitra" pitchFamily="2" charset="-78"/>
              </a:rPr>
              <a:t>قشرها </a:t>
            </a:r>
            <a:r>
              <a:rPr lang="fa-IR" sz="1600" smtClean="0">
                <a:cs typeface="B Mitra" pitchFamily="2" charset="-78"/>
              </a:rPr>
              <a:t>«چه مسئولان </a:t>
            </a:r>
            <a:r>
              <a:rPr lang="fa-IR" sz="1600" dirty="0">
                <a:cs typeface="B Mitra" pitchFamily="2" charset="-78"/>
              </a:rPr>
              <a:t>و چه آحاد </a:t>
            </a:r>
            <a:r>
              <a:rPr lang="fa-IR" sz="1600" smtClean="0">
                <a:cs typeface="B Mitra" pitchFamily="2" charset="-78"/>
              </a:rPr>
              <a:t>مردم» به </a:t>
            </a:r>
            <a:r>
              <a:rPr lang="fa-IR" sz="1600" dirty="0">
                <a:cs typeface="B Mitra" pitchFamily="2" charset="-78"/>
              </a:rPr>
              <a:t>استغفار و اصلاح </a:t>
            </a:r>
            <a:r>
              <a:rPr lang="fa-IR" sz="1600" dirty="0" smtClean="0">
                <a:cs typeface="B Mitra" pitchFamily="2" charset="-78"/>
              </a:rPr>
              <a:t>درونی</a:t>
            </a:r>
            <a:endParaRPr lang="en-US" sz="1600" dirty="0">
              <a:cs typeface="B Mitra" pitchFamily="2" charset="-78"/>
            </a:endParaRPr>
          </a:p>
        </p:txBody>
      </p:sp>
      <p:sp>
        <p:nvSpPr>
          <p:cNvPr id="7" name="Rectangle ahamiat"/>
          <p:cNvSpPr/>
          <p:nvPr/>
        </p:nvSpPr>
        <p:spPr>
          <a:xfrm>
            <a:off x="117019" y="4504340"/>
            <a:ext cx="4723815" cy="1574605"/>
          </a:xfrm>
          <a:prstGeom prst="rect">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ame 15"/>
          <p:cNvSpPr/>
          <p:nvPr/>
        </p:nvSpPr>
        <p:spPr>
          <a:xfrm>
            <a:off x="7145135" y="1147339"/>
            <a:ext cx="1228960" cy="1574605"/>
          </a:xfrm>
          <a:prstGeom prst="frame">
            <a:avLst/>
          </a:prstGeom>
          <a:solidFill>
            <a:schemeClr val="accent1">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Frame v"/>
          <p:cNvSpPr/>
          <p:nvPr/>
        </p:nvSpPr>
        <p:spPr>
          <a:xfrm>
            <a:off x="5992985" y="2780104"/>
            <a:ext cx="1228960" cy="1574605"/>
          </a:xfrm>
          <a:prstGeom prst="frame">
            <a:avLst/>
          </a:prstGeom>
          <a:solidFill>
            <a:schemeClr val="tx2">
              <a:lumMod val="40000"/>
              <a:lumOff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 name="TextBox 21"/>
          <p:cNvSpPr txBox="1"/>
          <p:nvPr/>
        </p:nvSpPr>
        <p:spPr>
          <a:xfrm>
            <a:off x="5532125" y="3244241"/>
            <a:ext cx="1459390" cy="646331"/>
          </a:xfrm>
          <a:prstGeom prst="rect">
            <a:avLst/>
          </a:prstGeom>
          <a:noFill/>
        </p:spPr>
        <p:txBody>
          <a:bodyPr wrap="square" rtlCol="0">
            <a:spAutoFit/>
          </a:bodyPr>
          <a:lstStyle/>
          <a:p>
            <a:r>
              <a:rPr lang="fa-IR" sz="3600" dirty="0">
                <a:cs typeface="B Mitra" pitchFamily="2" charset="-78"/>
              </a:rPr>
              <a:t>علت</a:t>
            </a:r>
            <a:endParaRPr lang="en-US" sz="3600" dirty="0">
              <a:cs typeface="B Mitra" pitchFamily="2" charset="-78"/>
            </a:endParaRPr>
          </a:p>
        </p:txBody>
      </p:sp>
      <p:sp>
        <p:nvSpPr>
          <p:cNvPr id="18" name="Frame 17"/>
          <p:cNvSpPr/>
          <p:nvPr/>
        </p:nvSpPr>
        <p:spPr>
          <a:xfrm>
            <a:off x="4840835" y="4504340"/>
            <a:ext cx="1228960" cy="1574605"/>
          </a:xfrm>
          <a:prstGeom prst="frame">
            <a:avLst/>
          </a:prstGeom>
          <a:solidFill>
            <a:schemeClr val="tx2">
              <a:lumMod val="60000"/>
              <a:lumOff val="4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6645870" y="1585560"/>
            <a:ext cx="1459390" cy="646331"/>
          </a:xfrm>
          <a:prstGeom prst="rect">
            <a:avLst/>
          </a:prstGeom>
          <a:noFill/>
        </p:spPr>
        <p:txBody>
          <a:bodyPr wrap="square" rtlCol="0">
            <a:spAutoFit/>
          </a:bodyPr>
          <a:lstStyle/>
          <a:p>
            <a:r>
              <a:rPr lang="fa-IR" sz="3600" dirty="0">
                <a:cs typeface="B Mitra" pitchFamily="2" charset="-78"/>
              </a:rPr>
              <a:t>پیام</a:t>
            </a:r>
            <a:endParaRPr lang="en-US" sz="3600" dirty="0">
              <a:cs typeface="B Mitra" pitchFamily="2" charset="-78"/>
            </a:endParaRPr>
          </a:p>
        </p:txBody>
      </p:sp>
      <p:sp>
        <p:nvSpPr>
          <p:cNvPr id="23" name="TextBox 22"/>
          <p:cNvSpPr txBox="1"/>
          <p:nvPr/>
        </p:nvSpPr>
        <p:spPr>
          <a:xfrm>
            <a:off x="4187950" y="4968477"/>
            <a:ext cx="1687783" cy="646331"/>
          </a:xfrm>
          <a:prstGeom prst="rect">
            <a:avLst/>
          </a:prstGeom>
          <a:noFill/>
        </p:spPr>
        <p:txBody>
          <a:bodyPr wrap="square" rtlCol="0">
            <a:spAutoFit/>
          </a:bodyPr>
          <a:lstStyle/>
          <a:p>
            <a:r>
              <a:rPr lang="fa-IR" sz="3600" dirty="0" smtClean="0">
                <a:cs typeface="B Mitra" pitchFamily="2" charset="-78"/>
              </a:rPr>
              <a:t>هدف</a:t>
            </a:r>
            <a:endParaRPr lang="en-US" sz="3600" dirty="0">
              <a:cs typeface="B Mitra" pitchFamily="2" charset="-78"/>
            </a:endParaRPr>
          </a:p>
        </p:txBody>
      </p:sp>
      <p:sp>
        <p:nvSpPr>
          <p:cNvPr id="27" name="TextBox ahamiat"/>
          <p:cNvSpPr txBox="1"/>
          <p:nvPr/>
        </p:nvSpPr>
        <p:spPr>
          <a:xfrm>
            <a:off x="-75005" y="4691478"/>
            <a:ext cx="4915840" cy="1200329"/>
          </a:xfrm>
          <a:prstGeom prst="rect">
            <a:avLst/>
          </a:prstGeom>
          <a:noFill/>
        </p:spPr>
        <p:txBody>
          <a:bodyPr wrap="square" rtlCol="0">
            <a:spAutoFit/>
          </a:bodyPr>
          <a:lstStyle/>
          <a:p>
            <a:pPr marL="285750" lvl="0" indent="-285750">
              <a:lnSpc>
                <a:spcPct val="150000"/>
              </a:lnSpc>
              <a:buFont typeface="Wingdings" pitchFamily="2" charset="2"/>
              <a:buChar char="ü"/>
            </a:pPr>
            <a:r>
              <a:rPr lang="ar-SA" sz="1600" dirty="0">
                <a:cs typeface="B Mitra" pitchFamily="2" charset="-78"/>
              </a:rPr>
              <a:t>اصلاح گذشته و استغفار توسط کسانی که برای خدا و انقلاب کاری نکردند </a:t>
            </a:r>
            <a:r>
              <a:rPr lang="fa-IR" sz="1600" dirty="0" smtClean="0">
                <a:cs typeface="B Mitra" pitchFamily="2" charset="-78"/>
              </a:rPr>
              <a:t/>
            </a:r>
            <a:br>
              <a:rPr lang="fa-IR" sz="1600" dirty="0" smtClean="0">
                <a:cs typeface="B Mitra" pitchFamily="2" charset="-78"/>
              </a:rPr>
            </a:br>
            <a:r>
              <a:rPr lang="ar-SA" sz="1600" dirty="0" smtClean="0">
                <a:cs typeface="B Mitra" pitchFamily="2" charset="-78"/>
              </a:rPr>
              <a:t>و </a:t>
            </a:r>
            <a:r>
              <a:rPr lang="ar-SA" sz="1600" dirty="0">
                <a:cs typeface="B Mitra" pitchFamily="2" charset="-78"/>
              </a:rPr>
              <a:t>همچنین کسانی که در جهت مخالف راه خدا و انقلاب کار کردند</a:t>
            </a:r>
            <a:endParaRPr lang="en-US" sz="1600" dirty="0">
              <a:cs typeface="B Mitra" pitchFamily="2" charset="-78"/>
            </a:endParaRPr>
          </a:p>
          <a:p>
            <a:pPr marL="285750" lvl="0" indent="-285750">
              <a:lnSpc>
                <a:spcPct val="150000"/>
              </a:lnSpc>
              <a:buFont typeface="Wingdings" pitchFamily="2" charset="2"/>
              <a:buChar char="ü"/>
            </a:pPr>
            <a:r>
              <a:rPr lang="ar-SA" sz="1600" dirty="0">
                <a:cs typeface="B Mitra" pitchFamily="2" charset="-78"/>
              </a:rPr>
              <a:t>تقویت نظام الهی و قرآنی جمهوری اسلامی با همه وجود توسط همگان</a:t>
            </a:r>
            <a:endParaRPr lang="en-US" sz="1600" dirty="0">
              <a:cs typeface="B Mitra" pitchFamily="2" charset="-78"/>
            </a:endParaRPr>
          </a:p>
        </p:txBody>
      </p:sp>
      <p:sp>
        <p:nvSpPr>
          <p:cNvPr id="31" name="TextBox 30"/>
          <p:cNvSpPr txBox="1"/>
          <p:nvPr/>
        </p:nvSpPr>
        <p:spPr>
          <a:xfrm>
            <a:off x="3419850" y="126170"/>
            <a:ext cx="2231902" cy="707886"/>
          </a:xfrm>
          <a:prstGeom prst="rect">
            <a:avLst/>
          </a:prstGeom>
          <a:noFill/>
        </p:spPr>
        <p:txBody>
          <a:bodyPr wrap="square" rtlCol="0">
            <a:spAutoFit/>
          </a:bodyPr>
          <a:lstStyle/>
          <a:p>
            <a:pPr algn="ctr"/>
            <a:r>
              <a:rPr lang="fa-IR" sz="40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rPr>
              <a:t>۱۳۶۹</a:t>
            </a:r>
            <a:endParaRPr lang="en-US" sz="3600" b="1" dirty="0">
              <a:ln w="12700">
                <a:solidFill>
                  <a:schemeClr val="tx2">
                    <a:lumMod val="75000"/>
                  </a:schemeClr>
                </a:solidFill>
                <a:prstDash val="solid"/>
              </a:ln>
              <a:solidFill>
                <a:schemeClr val="tx2">
                  <a:lumMod val="20000"/>
                  <a:lumOff val="80000"/>
                </a:schemeClr>
              </a:solidFill>
              <a:effectLst>
                <a:outerShdw blurRad="41275" dist="20320" dir="1800000" algn="tl" rotWithShape="0">
                  <a:srgbClr val="000000">
                    <a:alpha val="40000"/>
                  </a:srgbClr>
                </a:outerShdw>
              </a:effectLst>
              <a:cs typeface="B Mitra" pitchFamily="2" charset="-78"/>
            </a:endParaRPr>
          </a:p>
        </p:txBody>
      </p:sp>
      <p:sp>
        <p:nvSpPr>
          <p:cNvPr id="52" name="Pentagon 51"/>
          <p:cNvSpPr/>
          <p:nvPr/>
        </p:nvSpPr>
        <p:spPr>
          <a:xfrm flipH="1">
            <a:off x="8477252" y="6262501"/>
            <a:ext cx="588131" cy="190969"/>
          </a:xfrm>
          <a:prstGeom prst="homePlate">
            <a:avLst/>
          </a:prstGeom>
          <a:noFill/>
          <a:ln w="28575">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extLst>
      <p:ext uri="{BB962C8B-B14F-4D97-AF65-F5344CB8AC3E}">
        <p14:creationId xmlns:p14="http://schemas.microsoft.com/office/powerpoint/2010/main" val="1684945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20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0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2000"/>
                                        <p:tgtEl>
                                          <p:spTgt spid="2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2000"/>
                                        <p:tgtEl>
                                          <p:spTgt spid="26"/>
                                        </p:tgtEl>
                                      </p:cBhvr>
                                    </p:animEffect>
                                  </p:childTnLst>
                                </p:cTn>
                              </p:par>
                            </p:childTnLst>
                          </p:cTn>
                        </p:par>
                        <p:par>
                          <p:cTn id="30" fill="hold">
                            <p:stCondLst>
                              <p:cond delay="40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2000"/>
                                        <p:tgtEl>
                                          <p:spTgt spid="2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2000"/>
                                        <p:tgtEl>
                                          <p:spTgt spid="2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p:bldP spid="6" grpId="0" animBg="1"/>
      <p:bldP spid="26" grpId="0"/>
      <p:bldP spid="7" grpId="0" animBg="1"/>
      <p:bldP spid="16" grpId="0" animBg="1"/>
      <p:bldP spid="17" grpId="0" animBg="1"/>
      <p:bldP spid="22" grpId="0"/>
      <p:bldP spid="18" grpId="0" animBg="1"/>
      <p:bldP spid="8" grpId="0"/>
      <p:bldP spid="23" grpId="0"/>
      <p:bldP spid="2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09045" y="1297522"/>
            <a:ext cx="8602719" cy="960125"/>
          </a:xfrm>
        </p:spPr>
        <p:txBody>
          <a:bodyPr>
            <a:noAutofit/>
          </a:bodyPr>
          <a:lstStyle/>
          <a:p>
            <a:pPr>
              <a:lnSpc>
                <a:spcPct val="150000"/>
              </a:lnSpc>
            </a:pPr>
            <a:r>
              <a:rPr lang="ar-SA" sz="1600" b="1" dirty="0">
                <a:cs typeface="B Mitra" charset="-78"/>
              </a:rPr>
              <a:t>اين كه ما هر سالى را به نامى و با شعارى موسوم مى كنيم و سال را با اين نام و با اين شعار آغاز مى كنيم، </a:t>
            </a:r>
            <a:r>
              <a:rPr lang="fa-IR" sz="1600" b="1" dirty="0" smtClean="0">
                <a:cs typeface="B Mitra" charset="-78"/>
              </a:rPr>
              <a:t/>
            </a:r>
            <a:br>
              <a:rPr lang="fa-IR" sz="1600" b="1" dirty="0" smtClean="0">
                <a:cs typeface="B Mitra" charset="-78"/>
              </a:rPr>
            </a:br>
            <a:r>
              <a:rPr lang="ar-SA" sz="1600" b="1" dirty="0" smtClean="0">
                <a:cs typeface="B Mitra" charset="-78"/>
              </a:rPr>
              <a:t>صرفاً </a:t>
            </a:r>
            <a:r>
              <a:rPr lang="ar-SA" sz="1600" b="1" dirty="0">
                <a:cs typeface="B Mitra" charset="-78"/>
              </a:rPr>
              <a:t>يك عمل تشريفاتى نيست. البته اسم ها مهم نيست؛ مهم مسماست؛ </a:t>
            </a:r>
            <a:r>
              <a:rPr lang="fa-IR" sz="1600" b="1" dirty="0" smtClean="0">
                <a:cs typeface="B Mitra" charset="-78"/>
              </a:rPr>
              <a:t/>
            </a:r>
            <a:br>
              <a:rPr lang="fa-IR" sz="1600" b="1" dirty="0" smtClean="0">
                <a:cs typeface="B Mitra" charset="-78"/>
              </a:rPr>
            </a:br>
            <a:r>
              <a:rPr lang="ar-SA" sz="1600" b="1" dirty="0" smtClean="0">
                <a:cs typeface="B Mitra" charset="-78"/>
              </a:rPr>
              <a:t>ليكن </a:t>
            </a:r>
            <a:r>
              <a:rPr lang="ar-SA" sz="1600" b="1" dirty="0">
                <a:cs typeface="B Mitra" charset="-78"/>
              </a:rPr>
              <a:t>اين نامگذارى ها به ما و ملت و مسؤولان نشان مى دهد كه چه مى خواهيم و دنبال چه هستيم يا بايد به دنبال چه </a:t>
            </a:r>
            <a:r>
              <a:rPr lang="ar-SA" sz="1600" b="1" dirty="0" smtClean="0">
                <a:cs typeface="B Mitra" charset="-78"/>
              </a:rPr>
              <a:t>باشيم</a:t>
            </a:r>
            <a:r>
              <a:rPr lang="fa-IR" sz="1600" b="1" dirty="0">
                <a:cs typeface="B Mitra" charset="-78"/>
              </a:rPr>
              <a:t>.</a:t>
            </a:r>
            <a:endParaRPr lang="en-US" sz="1600" b="1" dirty="0">
              <a:cs typeface="B Mitra" charset="-78"/>
            </a:endParaRPr>
          </a:p>
        </p:txBody>
      </p:sp>
      <p:pic>
        <p:nvPicPr>
          <p:cNvPr id="8" name="Picture 44">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17763" y="4379441"/>
            <a:ext cx="43084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Placeholder 3"/>
          <p:cNvSpPr>
            <a:spLocks noGrp="1"/>
          </p:cNvSpPr>
          <p:nvPr>
            <p:ph type="body" idx="1"/>
          </p:nvPr>
        </p:nvSpPr>
        <p:spPr>
          <a:xfrm>
            <a:off x="722313" y="2547938"/>
            <a:ext cx="4617787" cy="381797"/>
          </a:xfrm>
          <a:solidFill>
            <a:schemeClr val="tx2">
              <a:lumMod val="40000"/>
              <a:lumOff val="60000"/>
            </a:schemeClr>
          </a:solidFill>
        </p:spPr>
        <p:txBody>
          <a:bodyPr>
            <a:normAutofit fontScale="92500"/>
          </a:bodyPr>
          <a:lstStyle/>
          <a:p>
            <a:r>
              <a:rPr lang="fa-IR" sz="1600" b="1" dirty="0">
                <a:cs typeface="B Mitra" charset="-78"/>
                <a:hlinkClick r:id="rId4"/>
              </a:rPr>
              <a:t>بیانات در اجتماع زائران و مجاوران حرم مطهر رضوی ۱۳۸۴/۰۱/۰۱</a:t>
            </a:r>
            <a:endParaRPr lang="en-US" sz="1600" b="1" dirty="0">
              <a:cs typeface="B Mitra" charset="-78"/>
              <a:hlinkClick r:id="rId4"/>
            </a:endParaRPr>
          </a:p>
        </p:txBody>
      </p:sp>
    </p:spTree>
    <p:extLst>
      <p:ext uri="{BB962C8B-B14F-4D97-AF65-F5344CB8AC3E}">
        <p14:creationId xmlns:p14="http://schemas.microsoft.com/office/powerpoint/2010/main" val="3555203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920101">
  <a:themeElements>
    <a:clrScheme name="Custom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Khamenei.ir">
      <a:majorFont>
        <a:latin typeface="Tahoma"/>
        <a:ea typeface=""/>
        <a:cs typeface="Tahoma"/>
      </a:majorFont>
      <a:minorFont>
        <a:latin typeface="Tahoma"/>
        <a:ea typeface=""/>
        <a:cs typeface="Tahoma"/>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920101</Template>
  <TotalTime>0</TotalTime>
  <Words>2248</Words>
  <Application>Microsoft Office PowerPoint</Application>
  <PresentationFormat>On-screen Show (4:3)</PresentationFormat>
  <Paragraphs>277</Paragraphs>
  <Slides>27</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B Titi</vt:lpstr>
      <vt:lpstr>Calibri</vt:lpstr>
      <vt:lpstr>B Yekan</vt:lpstr>
      <vt:lpstr>Wingdings</vt:lpstr>
      <vt:lpstr>Tahoma</vt:lpstr>
      <vt:lpstr>B Mitra</vt:lpstr>
      <vt:lpstr>Wingdings 2</vt:lpstr>
      <vt:lpstr>920101</vt:lpstr>
      <vt:lpstr>PowerPoint Presentation</vt:lpstr>
      <vt:lpstr>«مروری بر شعارها و نام‌های ۲۳ سال گذشته‌»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اين كه ما هر سالى را به نامى و با شعارى موسوم مى كنيم و سال را با اين نام و با اين شعار آغاز مى كنيم،  صرفاً يك عمل تشريفاتى نيست. البته اسم ها مهم نيست؛ مهم مسماست؛  ليكن اين نامگذارى ها به ما و ملت و مسؤولان نشان مى دهد كه چه مى خواهيم و دنبال چه هستيم يا بايد به دنبال چه باشيم.</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
  <cp:revision>1</cp:revision>
  <dcterms:created xsi:type="dcterms:W3CDTF">2013-03-20T11:36:56Z</dcterms:created>
  <dcterms:modified xsi:type="dcterms:W3CDTF">2013-03-20T11:37:53Z</dcterms:modified>
</cp:coreProperties>
</file>